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49"/>
  </p:notesMasterIdLst>
  <p:sldIdLst>
    <p:sldId id="256" r:id="rId5"/>
    <p:sldId id="276" r:id="rId6"/>
    <p:sldId id="362" r:id="rId7"/>
    <p:sldId id="302" r:id="rId8"/>
    <p:sldId id="299" r:id="rId9"/>
    <p:sldId id="346" r:id="rId10"/>
    <p:sldId id="347" r:id="rId11"/>
    <p:sldId id="348" r:id="rId12"/>
    <p:sldId id="365" r:id="rId13"/>
    <p:sldId id="364" r:id="rId14"/>
    <p:sldId id="366" r:id="rId15"/>
    <p:sldId id="367" r:id="rId16"/>
    <p:sldId id="368" r:id="rId17"/>
    <p:sldId id="363" r:id="rId18"/>
    <p:sldId id="357" r:id="rId19"/>
    <p:sldId id="358" r:id="rId20"/>
    <p:sldId id="385" r:id="rId21"/>
    <p:sldId id="359" r:id="rId22"/>
    <p:sldId id="360" r:id="rId23"/>
    <p:sldId id="361" r:id="rId24"/>
    <p:sldId id="369" r:id="rId25"/>
    <p:sldId id="305" r:id="rId26"/>
    <p:sldId id="370" r:id="rId27"/>
    <p:sldId id="371" r:id="rId28"/>
    <p:sldId id="301" r:id="rId29"/>
    <p:sldId id="373" r:id="rId30"/>
    <p:sldId id="374" r:id="rId31"/>
    <p:sldId id="351" r:id="rId32"/>
    <p:sldId id="377" r:id="rId33"/>
    <p:sldId id="378" r:id="rId34"/>
    <p:sldId id="372" r:id="rId35"/>
    <p:sldId id="320" r:id="rId36"/>
    <p:sldId id="344" r:id="rId37"/>
    <p:sldId id="321" r:id="rId38"/>
    <p:sldId id="326" r:id="rId39"/>
    <p:sldId id="345" r:id="rId40"/>
    <p:sldId id="343" r:id="rId41"/>
    <p:sldId id="328" r:id="rId42"/>
    <p:sldId id="300" r:id="rId43"/>
    <p:sldId id="382" r:id="rId44"/>
    <p:sldId id="383" r:id="rId45"/>
    <p:sldId id="306" r:id="rId46"/>
    <p:sldId id="379" r:id="rId47"/>
    <p:sldId id="384" r:id="rId48"/>
  </p:sldIdLst>
  <p:sldSz cx="9144000" cy="6858000" type="screen4x3"/>
  <p:notesSz cx="6865938" cy="999648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27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28834-E5DF-45ED-9D90-837A51FA4B2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E8E07EA-4EB3-4772-A5A5-9A88214D83F6}">
      <dgm:prSet phldrT="[Text]"/>
      <dgm:spPr/>
      <dgm:t>
        <a:bodyPr/>
        <a:lstStyle/>
        <a:p>
          <a:r>
            <a:rPr lang="de-DE" dirty="0"/>
            <a:t>Check </a:t>
          </a:r>
          <a:r>
            <a:rPr lang="de-DE" dirty="0" err="1"/>
            <a:t>your</a:t>
          </a:r>
          <a:r>
            <a:rPr lang="de-DE" dirty="0"/>
            <a:t> </a:t>
          </a:r>
          <a:r>
            <a:rPr lang="de-DE" dirty="0" err="1"/>
            <a:t>interests</a:t>
          </a:r>
          <a:endParaRPr lang="de-DE" dirty="0"/>
        </a:p>
      </dgm:t>
    </dgm:pt>
    <dgm:pt modelId="{C635B970-F528-4AAD-B6EE-79B63537B84D}" type="parTrans" cxnId="{96B68A8B-D1B9-4539-9754-B6ED3DFCCB51}">
      <dgm:prSet/>
      <dgm:spPr/>
      <dgm:t>
        <a:bodyPr/>
        <a:lstStyle/>
        <a:p>
          <a:endParaRPr lang="de-DE"/>
        </a:p>
      </dgm:t>
    </dgm:pt>
    <dgm:pt modelId="{5FA8AAD8-6C14-4779-9CD2-264509FD9CCD}" type="sibTrans" cxnId="{96B68A8B-D1B9-4539-9754-B6ED3DFCCB51}">
      <dgm:prSet/>
      <dgm:spPr/>
      <dgm:t>
        <a:bodyPr/>
        <a:lstStyle/>
        <a:p>
          <a:endParaRPr lang="de-DE"/>
        </a:p>
      </dgm:t>
    </dgm:pt>
    <dgm:pt modelId="{C39E930E-6D2C-40B8-B7F7-AA518E323B4E}">
      <dgm:prSet phldrT="[Text]"/>
      <dgm:spPr/>
      <dgm:t>
        <a:bodyPr/>
        <a:lstStyle/>
        <a:p>
          <a:r>
            <a:rPr lang="de-DE" dirty="0"/>
            <a:t>Look </a:t>
          </a:r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others</a:t>
          </a:r>
          <a:endParaRPr lang="de-DE" dirty="0"/>
        </a:p>
      </dgm:t>
    </dgm:pt>
    <dgm:pt modelId="{3D62E4A6-C049-4F76-9752-5DFEBD808C63}" type="parTrans" cxnId="{FFBF0EBF-C8CC-4F63-94C5-85D821BB0EB3}">
      <dgm:prSet/>
      <dgm:spPr/>
      <dgm:t>
        <a:bodyPr/>
        <a:lstStyle/>
        <a:p>
          <a:endParaRPr lang="de-DE"/>
        </a:p>
      </dgm:t>
    </dgm:pt>
    <dgm:pt modelId="{29848DE0-B7C3-4E74-993D-B5B6883860BB}" type="sibTrans" cxnId="{FFBF0EBF-C8CC-4F63-94C5-85D821BB0EB3}">
      <dgm:prSet/>
      <dgm:spPr/>
      <dgm:t>
        <a:bodyPr/>
        <a:lstStyle/>
        <a:p>
          <a:endParaRPr lang="de-DE"/>
        </a:p>
      </dgm:t>
    </dgm:pt>
    <dgm:pt modelId="{376CDD06-5904-4182-B060-68B5EF238329}">
      <dgm:prSet phldrT="[Text]"/>
      <dgm:spPr/>
      <dgm:t>
        <a:bodyPr/>
        <a:lstStyle/>
        <a:p>
          <a:r>
            <a:rPr lang="de-DE" dirty="0" err="1"/>
            <a:t>Meet</a:t>
          </a:r>
          <a:endParaRPr lang="de-DE" dirty="0"/>
        </a:p>
      </dgm:t>
    </dgm:pt>
    <dgm:pt modelId="{2FD9A280-E26F-47D2-BF43-1278B62480FE}" type="parTrans" cxnId="{2FEA84B0-19DA-4462-8B13-A0BF271C1F89}">
      <dgm:prSet/>
      <dgm:spPr/>
      <dgm:t>
        <a:bodyPr/>
        <a:lstStyle/>
        <a:p>
          <a:endParaRPr lang="de-DE"/>
        </a:p>
      </dgm:t>
    </dgm:pt>
    <dgm:pt modelId="{59035D45-78CC-49C8-B183-3EB9ADBF15F5}" type="sibTrans" cxnId="{2FEA84B0-19DA-4462-8B13-A0BF271C1F89}">
      <dgm:prSet/>
      <dgm:spPr/>
      <dgm:t>
        <a:bodyPr/>
        <a:lstStyle/>
        <a:p>
          <a:endParaRPr lang="de-DE"/>
        </a:p>
      </dgm:t>
    </dgm:pt>
    <dgm:pt modelId="{19DA5F71-25E7-406E-B614-12D6B0A92FFD}">
      <dgm:prSet phldrT="[Text]"/>
      <dgm:spPr/>
      <dgm:t>
        <a:bodyPr/>
        <a:lstStyle/>
        <a:p>
          <a:r>
            <a:rPr lang="de-DE" dirty="0" err="1"/>
            <a:t>Develop</a:t>
          </a:r>
          <a:r>
            <a:rPr lang="de-DE" dirty="0"/>
            <a:t> a </a:t>
          </a:r>
          <a:r>
            <a:rPr lang="de-DE" dirty="0" err="1"/>
            <a:t>local</a:t>
          </a:r>
          <a:r>
            <a:rPr lang="de-DE" dirty="0"/>
            <a:t> </a:t>
          </a:r>
          <a:r>
            <a:rPr lang="de-DE" dirty="0" err="1"/>
            <a:t>agenda</a:t>
          </a:r>
          <a:endParaRPr lang="de-DE" dirty="0"/>
        </a:p>
      </dgm:t>
    </dgm:pt>
    <dgm:pt modelId="{65EF3DB7-43CE-404D-B037-20FC79CEBD6B}" type="parTrans" cxnId="{9D5E56CC-A8FF-4AC7-AC63-E428242DB297}">
      <dgm:prSet/>
      <dgm:spPr/>
      <dgm:t>
        <a:bodyPr/>
        <a:lstStyle/>
        <a:p>
          <a:endParaRPr lang="de-DE"/>
        </a:p>
      </dgm:t>
    </dgm:pt>
    <dgm:pt modelId="{F20DD28B-0A68-48F3-988A-04980D9B7748}" type="sibTrans" cxnId="{9D5E56CC-A8FF-4AC7-AC63-E428242DB297}">
      <dgm:prSet/>
      <dgm:spPr/>
      <dgm:t>
        <a:bodyPr/>
        <a:lstStyle/>
        <a:p>
          <a:endParaRPr lang="de-DE"/>
        </a:p>
      </dgm:t>
    </dgm:pt>
    <dgm:pt modelId="{BD328DF7-81A8-492D-9767-F777F9105CF8}">
      <dgm:prSet phldrT="[Text]"/>
      <dgm:spPr/>
      <dgm:t>
        <a:bodyPr/>
        <a:lstStyle/>
        <a:p>
          <a:r>
            <a:rPr lang="de-DE" dirty="0"/>
            <a:t>Network </a:t>
          </a:r>
          <a:r>
            <a:rPr lang="de-DE" dirty="0" err="1"/>
            <a:t>with</a:t>
          </a:r>
          <a:r>
            <a:rPr lang="de-DE" dirty="0"/>
            <a:t> </a:t>
          </a:r>
          <a:r>
            <a:rPr lang="de-DE" dirty="0" err="1"/>
            <a:t>others</a:t>
          </a:r>
          <a:r>
            <a:rPr lang="de-DE" dirty="0"/>
            <a:t> </a:t>
          </a:r>
          <a:r>
            <a:rPr lang="de-DE" dirty="0" err="1"/>
            <a:t>locally</a:t>
          </a:r>
          <a:endParaRPr lang="de-DE" dirty="0"/>
        </a:p>
      </dgm:t>
    </dgm:pt>
    <dgm:pt modelId="{25AE7386-FDEC-4409-81A8-8BEAC59190CD}" type="parTrans" cxnId="{F7B0A0F1-1325-40B0-A36C-3225B122315A}">
      <dgm:prSet/>
      <dgm:spPr/>
      <dgm:t>
        <a:bodyPr/>
        <a:lstStyle/>
        <a:p>
          <a:endParaRPr lang="de-DE"/>
        </a:p>
      </dgm:t>
    </dgm:pt>
    <dgm:pt modelId="{00B825FB-1E52-4A93-86C5-65AD5B464D17}" type="sibTrans" cxnId="{F7B0A0F1-1325-40B0-A36C-3225B122315A}">
      <dgm:prSet/>
      <dgm:spPr/>
      <dgm:t>
        <a:bodyPr/>
        <a:lstStyle/>
        <a:p>
          <a:endParaRPr lang="de-DE"/>
        </a:p>
      </dgm:t>
    </dgm:pt>
    <dgm:pt modelId="{A27418F3-6D73-4B2B-BD5E-214A15460FF6}">
      <dgm:prSet phldrT="[Text]"/>
      <dgm:spPr/>
      <dgm:t>
        <a:bodyPr/>
        <a:lstStyle/>
        <a:p>
          <a:r>
            <a:rPr lang="de-DE" dirty="0"/>
            <a:t>Create </a:t>
          </a:r>
          <a:r>
            <a:rPr lang="de-DE" dirty="0" err="1"/>
            <a:t>events</a:t>
          </a:r>
          <a:endParaRPr lang="de-DE" dirty="0"/>
        </a:p>
      </dgm:t>
    </dgm:pt>
    <dgm:pt modelId="{49E9BDBE-B447-422B-836A-0B258D210B4A}" type="parTrans" cxnId="{8B959B82-04CF-4740-92CF-CB8E200E3DA4}">
      <dgm:prSet/>
      <dgm:spPr/>
      <dgm:t>
        <a:bodyPr/>
        <a:lstStyle/>
        <a:p>
          <a:endParaRPr lang="de-DE"/>
        </a:p>
      </dgm:t>
    </dgm:pt>
    <dgm:pt modelId="{2B398679-128C-4656-A638-AAFA29895308}" type="sibTrans" cxnId="{8B959B82-04CF-4740-92CF-CB8E200E3DA4}">
      <dgm:prSet/>
      <dgm:spPr/>
      <dgm:t>
        <a:bodyPr/>
        <a:lstStyle/>
        <a:p>
          <a:endParaRPr lang="de-DE"/>
        </a:p>
      </dgm:t>
    </dgm:pt>
    <dgm:pt modelId="{4B7C2B2D-16DD-4A28-98C3-8BC0103E5D33}">
      <dgm:prSet phldrT="[Text]"/>
      <dgm:spPr/>
      <dgm:t>
        <a:bodyPr/>
        <a:lstStyle/>
        <a:p>
          <a:r>
            <a:rPr lang="de-DE" dirty="0"/>
            <a:t>Form a </a:t>
          </a:r>
          <a:r>
            <a:rPr lang="de-DE" dirty="0" err="1"/>
            <a:t>group</a:t>
          </a:r>
          <a:r>
            <a:rPr lang="de-DE" dirty="0"/>
            <a:t> </a:t>
          </a:r>
          <a:r>
            <a:rPr lang="de-DE" dirty="0" err="1"/>
            <a:t>or</a:t>
          </a:r>
          <a:r>
            <a:rPr lang="de-DE" dirty="0"/>
            <a:t> </a:t>
          </a:r>
          <a:r>
            <a:rPr lang="de-DE" dirty="0" err="1"/>
            <a:t>institution</a:t>
          </a:r>
          <a:endParaRPr lang="de-DE" dirty="0"/>
        </a:p>
      </dgm:t>
    </dgm:pt>
    <dgm:pt modelId="{7E8B51BF-91F1-4D04-B2A6-160C4B399E33}" type="parTrans" cxnId="{24947403-2B89-4D12-88D1-8CC67A790C36}">
      <dgm:prSet/>
      <dgm:spPr/>
      <dgm:t>
        <a:bodyPr/>
        <a:lstStyle/>
        <a:p>
          <a:endParaRPr lang="de-DE"/>
        </a:p>
      </dgm:t>
    </dgm:pt>
    <dgm:pt modelId="{2450748E-CE3C-4C31-B8E4-2D89E3BC425D}" type="sibTrans" cxnId="{24947403-2B89-4D12-88D1-8CC67A790C36}">
      <dgm:prSet/>
      <dgm:spPr/>
      <dgm:t>
        <a:bodyPr/>
        <a:lstStyle/>
        <a:p>
          <a:endParaRPr lang="de-DE"/>
        </a:p>
      </dgm:t>
    </dgm:pt>
    <dgm:pt modelId="{2C77A837-10B0-4F26-BC53-97445C454BBC}">
      <dgm:prSet phldrT="[Text]"/>
      <dgm:spPr/>
      <dgm:t>
        <a:bodyPr/>
        <a:lstStyle/>
        <a:p>
          <a:r>
            <a:rPr lang="de-DE" dirty="0" err="1"/>
            <a:t>Stay</a:t>
          </a:r>
          <a:r>
            <a:rPr lang="de-DE" dirty="0"/>
            <a:t> informal </a:t>
          </a:r>
          <a:r>
            <a:rPr lang="de-DE" dirty="0" err="1"/>
            <a:t>or</a:t>
          </a:r>
          <a:r>
            <a:rPr lang="de-DE" dirty="0"/>
            <a:t> </a:t>
          </a:r>
          <a:r>
            <a:rPr lang="de-DE" dirty="0" err="1"/>
            <a:t>be</a:t>
          </a:r>
          <a:r>
            <a:rPr lang="de-DE" dirty="0"/>
            <a:t> „formal“</a:t>
          </a:r>
        </a:p>
      </dgm:t>
    </dgm:pt>
    <dgm:pt modelId="{208902E3-51A6-4147-A98F-9E14F67991DD}" type="parTrans" cxnId="{B456D917-C9DF-4D45-9A54-731E524949EA}">
      <dgm:prSet/>
      <dgm:spPr/>
      <dgm:t>
        <a:bodyPr/>
        <a:lstStyle/>
        <a:p>
          <a:endParaRPr lang="de-DE"/>
        </a:p>
      </dgm:t>
    </dgm:pt>
    <dgm:pt modelId="{3B46DF80-2E59-4322-85E1-26207C4C36C4}" type="sibTrans" cxnId="{B456D917-C9DF-4D45-9A54-731E524949EA}">
      <dgm:prSet/>
      <dgm:spPr/>
      <dgm:t>
        <a:bodyPr/>
        <a:lstStyle/>
        <a:p>
          <a:endParaRPr lang="de-DE"/>
        </a:p>
      </dgm:t>
    </dgm:pt>
    <dgm:pt modelId="{BF141685-C1BB-4D9A-94D7-6CB327166D37}">
      <dgm:prSet phldrT="[Text]"/>
      <dgm:spPr/>
      <dgm:t>
        <a:bodyPr/>
        <a:lstStyle/>
        <a:p>
          <a:r>
            <a:rPr lang="de-DE" dirty="0" err="1"/>
            <a:t>Have</a:t>
          </a:r>
          <a:r>
            <a:rPr lang="de-DE" dirty="0"/>
            <a:t> an </a:t>
          </a:r>
          <a:r>
            <a:rPr lang="de-DE" dirty="0" err="1"/>
            <a:t>input</a:t>
          </a:r>
          <a:r>
            <a:rPr lang="de-DE" dirty="0"/>
            <a:t>!</a:t>
          </a:r>
        </a:p>
      </dgm:t>
    </dgm:pt>
    <dgm:pt modelId="{66113D00-23DD-411B-B2CF-E7ABFB06104C}" type="parTrans" cxnId="{A02B7764-31F8-4B0F-B272-971B9EB4BD9E}">
      <dgm:prSet/>
      <dgm:spPr/>
      <dgm:t>
        <a:bodyPr/>
        <a:lstStyle/>
        <a:p>
          <a:endParaRPr lang="de-DE"/>
        </a:p>
      </dgm:t>
    </dgm:pt>
    <dgm:pt modelId="{793022E2-A8E6-49A2-BB7C-D116D8BC4DA4}" type="sibTrans" cxnId="{A02B7764-31F8-4B0F-B272-971B9EB4BD9E}">
      <dgm:prSet/>
      <dgm:spPr/>
      <dgm:t>
        <a:bodyPr/>
        <a:lstStyle/>
        <a:p>
          <a:endParaRPr lang="de-DE"/>
        </a:p>
      </dgm:t>
    </dgm:pt>
    <dgm:pt modelId="{B47AB73D-E9D4-4C4C-8F4D-B56C973F38DA}" type="pres">
      <dgm:prSet presAssocID="{B8228834-E5DF-45ED-9D90-837A51FA4B2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9D1FC90-8CB0-4AD7-84E6-0028172AC34C}" type="pres">
      <dgm:prSet presAssocID="{EE8E07EA-4EB3-4772-A5A5-9A88214D83F6}" presName="horFlow" presStyleCnt="0"/>
      <dgm:spPr/>
    </dgm:pt>
    <dgm:pt modelId="{EE629A5E-60D1-4031-93EF-E3333852ECB7}" type="pres">
      <dgm:prSet presAssocID="{EE8E07EA-4EB3-4772-A5A5-9A88214D83F6}" presName="bigChev" presStyleLbl="node1" presStyleIdx="0" presStyleCnt="3"/>
      <dgm:spPr/>
    </dgm:pt>
    <dgm:pt modelId="{60EF0F3B-1140-4713-A29A-2C7C16559FB6}" type="pres">
      <dgm:prSet presAssocID="{3D62E4A6-C049-4F76-9752-5DFEBD808C63}" presName="parTrans" presStyleCnt="0"/>
      <dgm:spPr/>
    </dgm:pt>
    <dgm:pt modelId="{A40FA37B-75E6-4EF3-8282-612B0533349E}" type="pres">
      <dgm:prSet presAssocID="{C39E930E-6D2C-40B8-B7F7-AA518E323B4E}" presName="node" presStyleLbl="alignAccFollowNode1" presStyleIdx="0" presStyleCnt="6">
        <dgm:presLayoutVars>
          <dgm:bulletEnabled val="1"/>
        </dgm:presLayoutVars>
      </dgm:prSet>
      <dgm:spPr/>
    </dgm:pt>
    <dgm:pt modelId="{438AD4C5-0A45-4D8F-BAF2-52FFCA2D5FD6}" type="pres">
      <dgm:prSet presAssocID="{29848DE0-B7C3-4E74-993D-B5B6883860BB}" presName="sibTrans" presStyleCnt="0"/>
      <dgm:spPr/>
    </dgm:pt>
    <dgm:pt modelId="{FB925CAA-286C-4E43-8C54-B578911662B7}" type="pres">
      <dgm:prSet presAssocID="{376CDD06-5904-4182-B060-68B5EF238329}" presName="node" presStyleLbl="alignAccFollowNode1" presStyleIdx="1" presStyleCnt="6">
        <dgm:presLayoutVars>
          <dgm:bulletEnabled val="1"/>
        </dgm:presLayoutVars>
      </dgm:prSet>
      <dgm:spPr/>
    </dgm:pt>
    <dgm:pt modelId="{593C3EC4-0657-4C98-A3FC-0B9722DFEB93}" type="pres">
      <dgm:prSet presAssocID="{EE8E07EA-4EB3-4772-A5A5-9A88214D83F6}" presName="vSp" presStyleCnt="0"/>
      <dgm:spPr/>
    </dgm:pt>
    <dgm:pt modelId="{BB5F904C-EA4F-42BC-99EC-E6156B6CC801}" type="pres">
      <dgm:prSet presAssocID="{19DA5F71-25E7-406E-B614-12D6B0A92FFD}" presName="horFlow" presStyleCnt="0"/>
      <dgm:spPr/>
    </dgm:pt>
    <dgm:pt modelId="{17F95D6E-F5C8-4FE6-B1E7-80086CAED70F}" type="pres">
      <dgm:prSet presAssocID="{19DA5F71-25E7-406E-B614-12D6B0A92FFD}" presName="bigChev" presStyleLbl="node1" presStyleIdx="1" presStyleCnt="3"/>
      <dgm:spPr/>
    </dgm:pt>
    <dgm:pt modelId="{C79231CB-9474-4644-81CF-706D3B91CCC0}" type="pres">
      <dgm:prSet presAssocID="{25AE7386-FDEC-4409-81A8-8BEAC59190CD}" presName="parTrans" presStyleCnt="0"/>
      <dgm:spPr/>
    </dgm:pt>
    <dgm:pt modelId="{BFAD0084-E473-4B62-BAFB-2A02701DF231}" type="pres">
      <dgm:prSet presAssocID="{BD328DF7-81A8-492D-9767-F777F9105CF8}" presName="node" presStyleLbl="alignAccFollowNode1" presStyleIdx="2" presStyleCnt="6">
        <dgm:presLayoutVars>
          <dgm:bulletEnabled val="1"/>
        </dgm:presLayoutVars>
      </dgm:prSet>
      <dgm:spPr/>
    </dgm:pt>
    <dgm:pt modelId="{7FF146AF-091F-41F8-89B4-9287A0F30602}" type="pres">
      <dgm:prSet presAssocID="{00B825FB-1E52-4A93-86C5-65AD5B464D17}" presName="sibTrans" presStyleCnt="0"/>
      <dgm:spPr/>
    </dgm:pt>
    <dgm:pt modelId="{7D96D271-4EEB-4E32-8FFE-9FDC957694A9}" type="pres">
      <dgm:prSet presAssocID="{A27418F3-6D73-4B2B-BD5E-214A15460FF6}" presName="node" presStyleLbl="alignAccFollowNode1" presStyleIdx="3" presStyleCnt="6">
        <dgm:presLayoutVars>
          <dgm:bulletEnabled val="1"/>
        </dgm:presLayoutVars>
      </dgm:prSet>
      <dgm:spPr/>
    </dgm:pt>
    <dgm:pt modelId="{597E990D-820C-4493-9383-14DDF6AE4079}" type="pres">
      <dgm:prSet presAssocID="{19DA5F71-25E7-406E-B614-12D6B0A92FFD}" presName="vSp" presStyleCnt="0"/>
      <dgm:spPr/>
    </dgm:pt>
    <dgm:pt modelId="{3AC71BC1-B200-406D-9797-79ADC11F54C9}" type="pres">
      <dgm:prSet presAssocID="{4B7C2B2D-16DD-4A28-98C3-8BC0103E5D33}" presName="horFlow" presStyleCnt="0"/>
      <dgm:spPr/>
    </dgm:pt>
    <dgm:pt modelId="{7EF02D53-8C8C-4BF7-A127-13292D05815D}" type="pres">
      <dgm:prSet presAssocID="{4B7C2B2D-16DD-4A28-98C3-8BC0103E5D33}" presName="bigChev" presStyleLbl="node1" presStyleIdx="2" presStyleCnt="3"/>
      <dgm:spPr/>
    </dgm:pt>
    <dgm:pt modelId="{39C4C2D5-B444-40FA-8E2A-52D6D0256D26}" type="pres">
      <dgm:prSet presAssocID="{208902E3-51A6-4147-A98F-9E14F67991DD}" presName="parTrans" presStyleCnt="0"/>
      <dgm:spPr/>
    </dgm:pt>
    <dgm:pt modelId="{1D72B401-531F-4B44-BA57-BBBE0A8D4C6C}" type="pres">
      <dgm:prSet presAssocID="{2C77A837-10B0-4F26-BC53-97445C454BBC}" presName="node" presStyleLbl="alignAccFollowNode1" presStyleIdx="4" presStyleCnt="6">
        <dgm:presLayoutVars>
          <dgm:bulletEnabled val="1"/>
        </dgm:presLayoutVars>
      </dgm:prSet>
      <dgm:spPr/>
    </dgm:pt>
    <dgm:pt modelId="{9AD50295-6993-4357-9C4E-EA9CF5376C8F}" type="pres">
      <dgm:prSet presAssocID="{3B46DF80-2E59-4322-85E1-26207C4C36C4}" presName="sibTrans" presStyleCnt="0"/>
      <dgm:spPr/>
    </dgm:pt>
    <dgm:pt modelId="{62C39B40-E82E-45C4-9C43-D30B399FF2E4}" type="pres">
      <dgm:prSet presAssocID="{BF141685-C1BB-4D9A-94D7-6CB327166D37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24947403-2B89-4D12-88D1-8CC67A790C36}" srcId="{B8228834-E5DF-45ED-9D90-837A51FA4B2D}" destId="{4B7C2B2D-16DD-4A28-98C3-8BC0103E5D33}" srcOrd="2" destOrd="0" parTransId="{7E8B51BF-91F1-4D04-B2A6-160C4B399E33}" sibTransId="{2450748E-CE3C-4C31-B8E4-2D89E3BC425D}"/>
    <dgm:cxn modelId="{33419F15-36AC-41F9-ADF0-0F4A3447B42D}" type="presOf" srcId="{B8228834-E5DF-45ED-9D90-837A51FA4B2D}" destId="{B47AB73D-E9D4-4C4C-8F4D-B56C973F38DA}" srcOrd="0" destOrd="0" presId="urn:microsoft.com/office/officeart/2005/8/layout/lProcess3"/>
    <dgm:cxn modelId="{B456D917-C9DF-4D45-9A54-731E524949EA}" srcId="{4B7C2B2D-16DD-4A28-98C3-8BC0103E5D33}" destId="{2C77A837-10B0-4F26-BC53-97445C454BBC}" srcOrd="0" destOrd="0" parTransId="{208902E3-51A6-4147-A98F-9E14F67991DD}" sibTransId="{3B46DF80-2E59-4322-85E1-26207C4C36C4}"/>
    <dgm:cxn modelId="{700CB522-67DC-4159-83BB-765220921A19}" type="presOf" srcId="{376CDD06-5904-4182-B060-68B5EF238329}" destId="{FB925CAA-286C-4E43-8C54-B578911662B7}" srcOrd="0" destOrd="0" presId="urn:microsoft.com/office/officeart/2005/8/layout/lProcess3"/>
    <dgm:cxn modelId="{A02B7764-31F8-4B0F-B272-971B9EB4BD9E}" srcId="{4B7C2B2D-16DD-4A28-98C3-8BC0103E5D33}" destId="{BF141685-C1BB-4D9A-94D7-6CB327166D37}" srcOrd="1" destOrd="0" parTransId="{66113D00-23DD-411B-B2CF-E7ABFB06104C}" sibTransId="{793022E2-A8E6-49A2-BB7C-D116D8BC4DA4}"/>
    <dgm:cxn modelId="{7896146A-1C09-40B7-A924-202FAFEEFF49}" type="presOf" srcId="{19DA5F71-25E7-406E-B614-12D6B0A92FFD}" destId="{17F95D6E-F5C8-4FE6-B1E7-80086CAED70F}" srcOrd="0" destOrd="0" presId="urn:microsoft.com/office/officeart/2005/8/layout/lProcess3"/>
    <dgm:cxn modelId="{025D8979-E46A-478A-B168-2299D6C3A18D}" type="presOf" srcId="{BD328DF7-81A8-492D-9767-F777F9105CF8}" destId="{BFAD0084-E473-4B62-BAFB-2A02701DF231}" srcOrd="0" destOrd="0" presId="urn:microsoft.com/office/officeart/2005/8/layout/lProcess3"/>
    <dgm:cxn modelId="{8B959B82-04CF-4740-92CF-CB8E200E3DA4}" srcId="{19DA5F71-25E7-406E-B614-12D6B0A92FFD}" destId="{A27418F3-6D73-4B2B-BD5E-214A15460FF6}" srcOrd="1" destOrd="0" parTransId="{49E9BDBE-B447-422B-836A-0B258D210B4A}" sibTransId="{2B398679-128C-4656-A638-AAFA29895308}"/>
    <dgm:cxn modelId="{96B68A8B-D1B9-4539-9754-B6ED3DFCCB51}" srcId="{B8228834-E5DF-45ED-9D90-837A51FA4B2D}" destId="{EE8E07EA-4EB3-4772-A5A5-9A88214D83F6}" srcOrd="0" destOrd="0" parTransId="{C635B970-F528-4AAD-B6EE-79B63537B84D}" sibTransId="{5FA8AAD8-6C14-4779-9CD2-264509FD9CCD}"/>
    <dgm:cxn modelId="{DA73449A-40C3-45F5-860D-066194B96628}" type="presOf" srcId="{EE8E07EA-4EB3-4772-A5A5-9A88214D83F6}" destId="{EE629A5E-60D1-4031-93EF-E3333852ECB7}" srcOrd="0" destOrd="0" presId="urn:microsoft.com/office/officeart/2005/8/layout/lProcess3"/>
    <dgm:cxn modelId="{F50961A4-4E9A-443A-AD6B-CC5C336C9C85}" type="presOf" srcId="{4B7C2B2D-16DD-4A28-98C3-8BC0103E5D33}" destId="{7EF02D53-8C8C-4BF7-A127-13292D05815D}" srcOrd="0" destOrd="0" presId="urn:microsoft.com/office/officeart/2005/8/layout/lProcess3"/>
    <dgm:cxn modelId="{2FEA84B0-19DA-4462-8B13-A0BF271C1F89}" srcId="{EE8E07EA-4EB3-4772-A5A5-9A88214D83F6}" destId="{376CDD06-5904-4182-B060-68B5EF238329}" srcOrd="1" destOrd="0" parTransId="{2FD9A280-E26F-47D2-BF43-1278B62480FE}" sibTransId="{59035D45-78CC-49C8-B183-3EB9ADBF15F5}"/>
    <dgm:cxn modelId="{FFBF0EBF-C8CC-4F63-94C5-85D821BB0EB3}" srcId="{EE8E07EA-4EB3-4772-A5A5-9A88214D83F6}" destId="{C39E930E-6D2C-40B8-B7F7-AA518E323B4E}" srcOrd="0" destOrd="0" parTransId="{3D62E4A6-C049-4F76-9752-5DFEBD808C63}" sibTransId="{29848DE0-B7C3-4E74-993D-B5B6883860BB}"/>
    <dgm:cxn modelId="{9D5E56CC-A8FF-4AC7-AC63-E428242DB297}" srcId="{B8228834-E5DF-45ED-9D90-837A51FA4B2D}" destId="{19DA5F71-25E7-406E-B614-12D6B0A92FFD}" srcOrd="1" destOrd="0" parTransId="{65EF3DB7-43CE-404D-B037-20FC79CEBD6B}" sibTransId="{F20DD28B-0A68-48F3-988A-04980D9B7748}"/>
    <dgm:cxn modelId="{1E0AD8D2-5075-4729-8341-255FE5C15367}" type="presOf" srcId="{C39E930E-6D2C-40B8-B7F7-AA518E323B4E}" destId="{A40FA37B-75E6-4EF3-8282-612B0533349E}" srcOrd="0" destOrd="0" presId="urn:microsoft.com/office/officeart/2005/8/layout/lProcess3"/>
    <dgm:cxn modelId="{5A3B00DB-9316-49CC-8688-516233A6CB1E}" type="presOf" srcId="{BF141685-C1BB-4D9A-94D7-6CB327166D37}" destId="{62C39B40-E82E-45C4-9C43-D30B399FF2E4}" srcOrd="0" destOrd="0" presId="urn:microsoft.com/office/officeart/2005/8/layout/lProcess3"/>
    <dgm:cxn modelId="{89AB67E2-F323-4589-BE53-E6868BB28877}" type="presOf" srcId="{2C77A837-10B0-4F26-BC53-97445C454BBC}" destId="{1D72B401-531F-4B44-BA57-BBBE0A8D4C6C}" srcOrd="0" destOrd="0" presId="urn:microsoft.com/office/officeart/2005/8/layout/lProcess3"/>
    <dgm:cxn modelId="{F7B0A0F1-1325-40B0-A36C-3225B122315A}" srcId="{19DA5F71-25E7-406E-B614-12D6B0A92FFD}" destId="{BD328DF7-81A8-492D-9767-F777F9105CF8}" srcOrd="0" destOrd="0" parTransId="{25AE7386-FDEC-4409-81A8-8BEAC59190CD}" sibTransId="{00B825FB-1E52-4A93-86C5-65AD5B464D17}"/>
    <dgm:cxn modelId="{CAF007F4-E6DE-43C7-8D14-D4B9A3FEE698}" type="presOf" srcId="{A27418F3-6D73-4B2B-BD5E-214A15460FF6}" destId="{7D96D271-4EEB-4E32-8FFE-9FDC957694A9}" srcOrd="0" destOrd="0" presId="urn:microsoft.com/office/officeart/2005/8/layout/lProcess3"/>
    <dgm:cxn modelId="{496AA041-3032-4D78-A910-9C3E717B8400}" type="presParOf" srcId="{B47AB73D-E9D4-4C4C-8F4D-B56C973F38DA}" destId="{79D1FC90-8CB0-4AD7-84E6-0028172AC34C}" srcOrd="0" destOrd="0" presId="urn:microsoft.com/office/officeart/2005/8/layout/lProcess3"/>
    <dgm:cxn modelId="{7A5EFF3A-FE78-454D-9630-22CBFE31C753}" type="presParOf" srcId="{79D1FC90-8CB0-4AD7-84E6-0028172AC34C}" destId="{EE629A5E-60D1-4031-93EF-E3333852ECB7}" srcOrd="0" destOrd="0" presId="urn:microsoft.com/office/officeart/2005/8/layout/lProcess3"/>
    <dgm:cxn modelId="{2F04C673-5CCD-44C9-9C06-64621E7D2914}" type="presParOf" srcId="{79D1FC90-8CB0-4AD7-84E6-0028172AC34C}" destId="{60EF0F3B-1140-4713-A29A-2C7C16559FB6}" srcOrd="1" destOrd="0" presId="urn:microsoft.com/office/officeart/2005/8/layout/lProcess3"/>
    <dgm:cxn modelId="{E32ED67D-8944-4C29-A653-67AAB1386013}" type="presParOf" srcId="{79D1FC90-8CB0-4AD7-84E6-0028172AC34C}" destId="{A40FA37B-75E6-4EF3-8282-612B0533349E}" srcOrd="2" destOrd="0" presId="urn:microsoft.com/office/officeart/2005/8/layout/lProcess3"/>
    <dgm:cxn modelId="{C59979C6-EFDD-4977-90B4-3994F3D043DF}" type="presParOf" srcId="{79D1FC90-8CB0-4AD7-84E6-0028172AC34C}" destId="{438AD4C5-0A45-4D8F-BAF2-52FFCA2D5FD6}" srcOrd="3" destOrd="0" presId="urn:microsoft.com/office/officeart/2005/8/layout/lProcess3"/>
    <dgm:cxn modelId="{7657DE38-CE9F-4E79-9A49-9FFE66A6A8E5}" type="presParOf" srcId="{79D1FC90-8CB0-4AD7-84E6-0028172AC34C}" destId="{FB925CAA-286C-4E43-8C54-B578911662B7}" srcOrd="4" destOrd="0" presId="urn:microsoft.com/office/officeart/2005/8/layout/lProcess3"/>
    <dgm:cxn modelId="{1881FD47-D9F3-4AF9-8879-A395187BE613}" type="presParOf" srcId="{B47AB73D-E9D4-4C4C-8F4D-B56C973F38DA}" destId="{593C3EC4-0657-4C98-A3FC-0B9722DFEB93}" srcOrd="1" destOrd="0" presId="urn:microsoft.com/office/officeart/2005/8/layout/lProcess3"/>
    <dgm:cxn modelId="{19D3C03E-4EAF-47DC-B396-EAD6682D828F}" type="presParOf" srcId="{B47AB73D-E9D4-4C4C-8F4D-B56C973F38DA}" destId="{BB5F904C-EA4F-42BC-99EC-E6156B6CC801}" srcOrd="2" destOrd="0" presId="urn:microsoft.com/office/officeart/2005/8/layout/lProcess3"/>
    <dgm:cxn modelId="{B3D4AABA-CF89-4368-AF5B-7F418F97BFCA}" type="presParOf" srcId="{BB5F904C-EA4F-42BC-99EC-E6156B6CC801}" destId="{17F95D6E-F5C8-4FE6-B1E7-80086CAED70F}" srcOrd="0" destOrd="0" presId="urn:microsoft.com/office/officeart/2005/8/layout/lProcess3"/>
    <dgm:cxn modelId="{FEC8EA35-D86B-456A-9920-8AD9E1903FF1}" type="presParOf" srcId="{BB5F904C-EA4F-42BC-99EC-E6156B6CC801}" destId="{C79231CB-9474-4644-81CF-706D3B91CCC0}" srcOrd="1" destOrd="0" presId="urn:microsoft.com/office/officeart/2005/8/layout/lProcess3"/>
    <dgm:cxn modelId="{60543340-6C69-4685-985C-D61FFEB6FA3B}" type="presParOf" srcId="{BB5F904C-EA4F-42BC-99EC-E6156B6CC801}" destId="{BFAD0084-E473-4B62-BAFB-2A02701DF231}" srcOrd="2" destOrd="0" presId="urn:microsoft.com/office/officeart/2005/8/layout/lProcess3"/>
    <dgm:cxn modelId="{5E53B0B6-CE48-4D69-BA68-522838336A02}" type="presParOf" srcId="{BB5F904C-EA4F-42BC-99EC-E6156B6CC801}" destId="{7FF146AF-091F-41F8-89B4-9287A0F30602}" srcOrd="3" destOrd="0" presId="urn:microsoft.com/office/officeart/2005/8/layout/lProcess3"/>
    <dgm:cxn modelId="{61E4385B-89C5-448B-951B-90E5B58CACAD}" type="presParOf" srcId="{BB5F904C-EA4F-42BC-99EC-E6156B6CC801}" destId="{7D96D271-4EEB-4E32-8FFE-9FDC957694A9}" srcOrd="4" destOrd="0" presId="urn:microsoft.com/office/officeart/2005/8/layout/lProcess3"/>
    <dgm:cxn modelId="{D2CBDB1F-1D9B-41E1-823D-BC62F216E05F}" type="presParOf" srcId="{B47AB73D-E9D4-4C4C-8F4D-B56C973F38DA}" destId="{597E990D-820C-4493-9383-14DDF6AE4079}" srcOrd="3" destOrd="0" presId="urn:microsoft.com/office/officeart/2005/8/layout/lProcess3"/>
    <dgm:cxn modelId="{85BDCE79-DB30-414B-9A97-02E0440F51D9}" type="presParOf" srcId="{B47AB73D-E9D4-4C4C-8F4D-B56C973F38DA}" destId="{3AC71BC1-B200-406D-9797-79ADC11F54C9}" srcOrd="4" destOrd="0" presId="urn:microsoft.com/office/officeart/2005/8/layout/lProcess3"/>
    <dgm:cxn modelId="{038F0CDE-2E4E-422B-8A85-772B29A2D841}" type="presParOf" srcId="{3AC71BC1-B200-406D-9797-79ADC11F54C9}" destId="{7EF02D53-8C8C-4BF7-A127-13292D05815D}" srcOrd="0" destOrd="0" presId="urn:microsoft.com/office/officeart/2005/8/layout/lProcess3"/>
    <dgm:cxn modelId="{04BDD6E7-A704-4D60-A618-D2BBD4962C00}" type="presParOf" srcId="{3AC71BC1-B200-406D-9797-79ADC11F54C9}" destId="{39C4C2D5-B444-40FA-8E2A-52D6D0256D26}" srcOrd="1" destOrd="0" presId="urn:microsoft.com/office/officeart/2005/8/layout/lProcess3"/>
    <dgm:cxn modelId="{51092268-EEBD-4D40-A754-273C1C4D27B3}" type="presParOf" srcId="{3AC71BC1-B200-406D-9797-79ADC11F54C9}" destId="{1D72B401-531F-4B44-BA57-BBBE0A8D4C6C}" srcOrd="2" destOrd="0" presId="urn:microsoft.com/office/officeart/2005/8/layout/lProcess3"/>
    <dgm:cxn modelId="{0FA47B5D-D88B-473C-9E6F-A2D124663378}" type="presParOf" srcId="{3AC71BC1-B200-406D-9797-79ADC11F54C9}" destId="{9AD50295-6993-4357-9C4E-EA9CF5376C8F}" srcOrd="3" destOrd="0" presId="urn:microsoft.com/office/officeart/2005/8/layout/lProcess3"/>
    <dgm:cxn modelId="{C191F86F-5201-4C13-921A-A8F24642C87D}" type="presParOf" srcId="{3AC71BC1-B200-406D-9797-79ADC11F54C9}" destId="{62C39B40-E82E-45C4-9C43-D30B399FF2E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29A5E-60D1-4031-93EF-E3333852ECB7}">
      <dsp:nvSpPr>
        <dsp:cNvPr id="0" name=""/>
        <dsp:cNvSpPr/>
      </dsp:nvSpPr>
      <dsp:spPr>
        <a:xfrm>
          <a:off x="2061" y="268286"/>
          <a:ext cx="3185896" cy="1274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Check </a:t>
          </a:r>
          <a:r>
            <a:rPr lang="de-DE" sz="2600" kern="1200" dirty="0" err="1"/>
            <a:t>your</a:t>
          </a:r>
          <a:r>
            <a:rPr lang="de-DE" sz="2600" kern="1200" dirty="0"/>
            <a:t> </a:t>
          </a:r>
          <a:r>
            <a:rPr lang="de-DE" sz="2600" kern="1200" dirty="0" err="1"/>
            <a:t>interests</a:t>
          </a:r>
          <a:endParaRPr lang="de-DE" sz="2600" kern="1200" dirty="0"/>
        </a:p>
      </dsp:txBody>
      <dsp:txXfrm>
        <a:off x="639240" y="268286"/>
        <a:ext cx="1911538" cy="1274358"/>
      </dsp:txXfrm>
    </dsp:sp>
    <dsp:sp modelId="{A40FA37B-75E6-4EF3-8282-612B0533349E}">
      <dsp:nvSpPr>
        <dsp:cNvPr id="0" name=""/>
        <dsp:cNvSpPr/>
      </dsp:nvSpPr>
      <dsp:spPr>
        <a:xfrm>
          <a:off x="2773791" y="376606"/>
          <a:ext cx="2644293" cy="10577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Look </a:t>
          </a:r>
          <a:r>
            <a:rPr lang="de-DE" sz="2200" kern="1200" dirty="0" err="1"/>
            <a:t>for</a:t>
          </a:r>
          <a:r>
            <a:rPr lang="de-DE" sz="2200" kern="1200" dirty="0"/>
            <a:t> </a:t>
          </a:r>
          <a:r>
            <a:rPr lang="de-DE" sz="2200" kern="1200" dirty="0" err="1"/>
            <a:t>others</a:t>
          </a:r>
          <a:endParaRPr lang="de-DE" sz="2200" kern="1200" dirty="0"/>
        </a:p>
      </dsp:txBody>
      <dsp:txXfrm>
        <a:off x="3302650" y="376606"/>
        <a:ext cx="1586576" cy="1057717"/>
      </dsp:txXfrm>
    </dsp:sp>
    <dsp:sp modelId="{FB925CAA-286C-4E43-8C54-B578911662B7}">
      <dsp:nvSpPr>
        <dsp:cNvPr id="0" name=""/>
        <dsp:cNvSpPr/>
      </dsp:nvSpPr>
      <dsp:spPr>
        <a:xfrm>
          <a:off x="5047884" y="376606"/>
          <a:ext cx="2644293" cy="10577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Meet</a:t>
          </a:r>
          <a:endParaRPr lang="de-DE" sz="2200" kern="1200" dirty="0"/>
        </a:p>
      </dsp:txBody>
      <dsp:txXfrm>
        <a:off x="5576743" y="376606"/>
        <a:ext cx="1586576" cy="1057717"/>
      </dsp:txXfrm>
    </dsp:sp>
    <dsp:sp modelId="{17F95D6E-F5C8-4FE6-B1E7-80086CAED70F}">
      <dsp:nvSpPr>
        <dsp:cNvPr id="0" name=""/>
        <dsp:cNvSpPr/>
      </dsp:nvSpPr>
      <dsp:spPr>
        <a:xfrm>
          <a:off x="2061" y="1721054"/>
          <a:ext cx="3185896" cy="1274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Develop</a:t>
          </a:r>
          <a:r>
            <a:rPr lang="de-DE" sz="2600" kern="1200" dirty="0"/>
            <a:t> a </a:t>
          </a:r>
          <a:r>
            <a:rPr lang="de-DE" sz="2600" kern="1200" dirty="0" err="1"/>
            <a:t>local</a:t>
          </a:r>
          <a:r>
            <a:rPr lang="de-DE" sz="2600" kern="1200" dirty="0"/>
            <a:t> </a:t>
          </a:r>
          <a:r>
            <a:rPr lang="de-DE" sz="2600" kern="1200" dirty="0" err="1"/>
            <a:t>agenda</a:t>
          </a:r>
          <a:endParaRPr lang="de-DE" sz="2600" kern="1200" dirty="0"/>
        </a:p>
      </dsp:txBody>
      <dsp:txXfrm>
        <a:off x="639240" y="1721054"/>
        <a:ext cx="1911538" cy="1274358"/>
      </dsp:txXfrm>
    </dsp:sp>
    <dsp:sp modelId="{BFAD0084-E473-4B62-BAFB-2A02701DF231}">
      <dsp:nvSpPr>
        <dsp:cNvPr id="0" name=""/>
        <dsp:cNvSpPr/>
      </dsp:nvSpPr>
      <dsp:spPr>
        <a:xfrm>
          <a:off x="2773791" y="1829375"/>
          <a:ext cx="2644293" cy="10577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Network </a:t>
          </a:r>
          <a:r>
            <a:rPr lang="de-DE" sz="2200" kern="1200" dirty="0" err="1"/>
            <a:t>with</a:t>
          </a:r>
          <a:r>
            <a:rPr lang="de-DE" sz="2200" kern="1200" dirty="0"/>
            <a:t> </a:t>
          </a:r>
          <a:r>
            <a:rPr lang="de-DE" sz="2200" kern="1200" dirty="0" err="1"/>
            <a:t>others</a:t>
          </a:r>
          <a:r>
            <a:rPr lang="de-DE" sz="2200" kern="1200" dirty="0"/>
            <a:t> </a:t>
          </a:r>
          <a:r>
            <a:rPr lang="de-DE" sz="2200" kern="1200" dirty="0" err="1"/>
            <a:t>locally</a:t>
          </a:r>
          <a:endParaRPr lang="de-DE" sz="2200" kern="1200" dirty="0"/>
        </a:p>
      </dsp:txBody>
      <dsp:txXfrm>
        <a:off x="3302650" y="1829375"/>
        <a:ext cx="1586576" cy="1057717"/>
      </dsp:txXfrm>
    </dsp:sp>
    <dsp:sp modelId="{7D96D271-4EEB-4E32-8FFE-9FDC957694A9}">
      <dsp:nvSpPr>
        <dsp:cNvPr id="0" name=""/>
        <dsp:cNvSpPr/>
      </dsp:nvSpPr>
      <dsp:spPr>
        <a:xfrm>
          <a:off x="5047884" y="1829375"/>
          <a:ext cx="2644293" cy="10577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Create </a:t>
          </a:r>
          <a:r>
            <a:rPr lang="de-DE" sz="2200" kern="1200" dirty="0" err="1"/>
            <a:t>events</a:t>
          </a:r>
          <a:endParaRPr lang="de-DE" sz="2200" kern="1200" dirty="0"/>
        </a:p>
      </dsp:txBody>
      <dsp:txXfrm>
        <a:off x="5576743" y="1829375"/>
        <a:ext cx="1586576" cy="1057717"/>
      </dsp:txXfrm>
    </dsp:sp>
    <dsp:sp modelId="{7EF02D53-8C8C-4BF7-A127-13292D05815D}">
      <dsp:nvSpPr>
        <dsp:cNvPr id="0" name=""/>
        <dsp:cNvSpPr/>
      </dsp:nvSpPr>
      <dsp:spPr>
        <a:xfrm>
          <a:off x="2061" y="3173823"/>
          <a:ext cx="3185896" cy="1274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Form a </a:t>
          </a:r>
          <a:r>
            <a:rPr lang="de-DE" sz="2600" kern="1200" dirty="0" err="1"/>
            <a:t>group</a:t>
          </a:r>
          <a:r>
            <a:rPr lang="de-DE" sz="2600" kern="1200" dirty="0"/>
            <a:t> </a:t>
          </a:r>
          <a:r>
            <a:rPr lang="de-DE" sz="2600" kern="1200" dirty="0" err="1"/>
            <a:t>or</a:t>
          </a:r>
          <a:r>
            <a:rPr lang="de-DE" sz="2600" kern="1200" dirty="0"/>
            <a:t> </a:t>
          </a:r>
          <a:r>
            <a:rPr lang="de-DE" sz="2600" kern="1200" dirty="0" err="1"/>
            <a:t>institution</a:t>
          </a:r>
          <a:endParaRPr lang="de-DE" sz="2600" kern="1200" dirty="0"/>
        </a:p>
      </dsp:txBody>
      <dsp:txXfrm>
        <a:off x="639240" y="3173823"/>
        <a:ext cx="1911538" cy="1274358"/>
      </dsp:txXfrm>
    </dsp:sp>
    <dsp:sp modelId="{1D72B401-531F-4B44-BA57-BBBE0A8D4C6C}">
      <dsp:nvSpPr>
        <dsp:cNvPr id="0" name=""/>
        <dsp:cNvSpPr/>
      </dsp:nvSpPr>
      <dsp:spPr>
        <a:xfrm>
          <a:off x="2773791" y="3282143"/>
          <a:ext cx="2644293" cy="10577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Stay</a:t>
          </a:r>
          <a:r>
            <a:rPr lang="de-DE" sz="2200" kern="1200" dirty="0"/>
            <a:t> informal </a:t>
          </a:r>
          <a:r>
            <a:rPr lang="de-DE" sz="2200" kern="1200" dirty="0" err="1"/>
            <a:t>or</a:t>
          </a:r>
          <a:r>
            <a:rPr lang="de-DE" sz="2200" kern="1200" dirty="0"/>
            <a:t> </a:t>
          </a:r>
          <a:r>
            <a:rPr lang="de-DE" sz="2200" kern="1200" dirty="0" err="1"/>
            <a:t>be</a:t>
          </a:r>
          <a:r>
            <a:rPr lang="de-DE" sz="2200" kern="1200" dirty="0"/>
            <a:t> „formal“</a:t>
          </a:r>
        </a:p>
      </dsp:txBody>
      <dsp:txXfrm>
        <a:off x="3302650" y="3282143"/>
        <a:ext cx="1586576" cy="1057717"/>
      </dsp:txXfrm>
    </dsp:sp>
    <dsp:sp modelId="{62C39B40-E82E-45C4-9C43-D30B399FF2E4}">
      <dsp:nvSpPr>
        <dsp:cNvPr id="0" name=""/>
        <dsp:cNvSpPr/>
      </dsp:nvSpPr>
      <dsp:spPr>
        <a:xfrm>
          <a:off x="5047884" y="3282143"/>
          <a:ext cx="2644293" cy="10577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Have</a:t>
          </a:r>
          <a:r>
            <a:rPr lang="de-DE" sz="2200" kern="1200" dirty="0"/>
            <a:t> an </a:t>
          </a:r>
          <a:r>
            <a:rPr lang="de-DE" sz="2200" kern="1200" dirty="0" err="1"/>
            <a:t>input</a:t>
          </a:r>
          <a:r>
            <a:rPr lang="de-DE" sz="2200" kern="1200" dirty="0"/>
            <a:t>!</a:t>
          </a:r>
        </a:p>
      </dsp:txBody>
      <dsp:txXfrm>
        <a:off x="5576743" y="3282143"/>
        <a:ext cx="1586576" cy="1057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82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82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FD813C11-D47C-492A-967D-A1EAFC2AB90A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8332"/>
            <a:ext cx="5492750" cy="4498420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49982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49982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146C97A-C8A3-4062-BC15-5F2C7C1D51B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373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4552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498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4263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012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8447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1712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9283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2677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850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3118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074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1134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9167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6304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8226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696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3036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28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9333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06851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1162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1869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9715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30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84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31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0879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Document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DC1699-8D33-40A1-A7C1-77F5F64CF25A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520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3863" y="882650"/>
            <a:ext cx="5888037" cy="44180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58" indent="-180458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Document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DC1699-8D33-40A1-A7C1-77F5F64CF25A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717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Document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DC1699-8D33-40A1-A7C1-77F5F64CF25A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706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57" indent="-180657"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Keine Übersetzung von „Tourneeausstellungen“ gefunden für Punkt 2</a:t>
            </a:r>
          </a:p>
          <a:p>
            <a:pPr marL="180657" indent="-180657">
              <a:buFont typeface="Wingdings" pitchFamily="2" charset="2"/>
              <a:buChar char="à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Document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DC1699-8D33-40A1-A7C1-77F5F64CF25A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257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39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66921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40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246304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41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7076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42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51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2232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43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52211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44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242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30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994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4960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02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317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Bil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4938" y="1412776"/>
            <a:ext cx="3976538" cy="4536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Textmasterformat bearbeiten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FF33-A09F-48A7-81FB-EB4C52823F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3"/>
          </p:nvPr>
        </p:nvSpPr>
        <p:spPr>
          <a:xfrm>
            <a:off x="1" y="1412776"/>
            <a:ext cx="4515460" cy="40324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1" y="5517232"/>
            <a:ext cx="4571999" cy="43204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750"/>
            </a:lvl1pPr>
            <a:lvl2pPr marL="205978" indent="0">
              <a:buNone/>
              <a:defRPr sz="900"/>
            </a:lvl2pPr>
            <a:lvl3pPr marL="413147" indent="0">
              <a:buNone/>
              <a:defRPr sz="900"/>
            </a:lvl3pPr>
            <a:lvl4pPr marL="619125" indent="0">
              <a:buNone/>
              <a:defRPr sz="900"/>
            </a:lvl4pPr>
            <a:lvl5pPr marL="826294" indent="0">
              <a:buNone/>
              <a:defRPr sz="9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0695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tertit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726" y="1716992"/>
            <a:ext cx="8230549" cy="4232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Textmasterformat bearbeiten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FF33-A09F-48A7-81FB-EB4C52823F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456726" y="1268760"/>
            <a:ext cx="8223801" cy="43204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63" b="1">
                <a:latin typeface="Palatino Linotype" pitchFamily="18" charset="0"/>
              </a:defRPr>
            </a:lvl1pPr>
            <a:lvl2pPr marL="238658" indent="0">
              <a:buNone/>
              <a:defRPr sz="1050" b="1"/>
            </a:lvl2pPr>
            <a:lvl3pPr marL="477317" indent="0">
              <a:buNone/>
              <a:defRPr sz="975" b="1"/>
            </a:lvl3pPr>
            <a:lvl4pPr marL="715976" indent="0">
              <a:buNone/>
              <a:defRPr sz="825" b="1"/>
            </a:lvl4pPr>
            <a:lvl5pPr marL="954634" indent="0">
              <a:buNone/>
              <a:defRPr sz="825" b="1"/>
            </a:lvl5pPr>
            <a:lvl6pPr marL="1193292" indent="0">
              <a:buNone/>
              <a:defRPr sz="825" b="1"/>
            </a:lvl6pPr>
            <a:lvl7pPr marL="1431950" indent="0">
              <a:buNone/>
              <a:defRPr sz="825" b="1"/>
            </a:lvl7pPr>
            <a:lvl8pPr marL="1670609" indent="0">
              <a:buNone/>
              <a:defRPr sz="825" b="1"/>
            </a:lvl8pPr>
            <a:lvl9pPr marL="1909268" indent="0">
              <a:buNone/>
              <a:defRPr sz="825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133543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Satz Bild Untertit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4938" y="2852937"/>
            <a:ext cx="3972521" cy="31069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Textmasterformat bearbeiten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FF33-A09F-48A7-81FB-EB4C52823F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4"/>
          </p:nvPr>
        </p:nvSpPr>
        <p:spPr>
          <a:xfrm>
            <a:off x="1" y="2348880"/>
            <a:ext cx="4505645" cy="30963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1" y="5529107"/>
            <a:ext cx="4571999" cy="43204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750"/>
            </a:lvl1pPr>
            <a:lvl2pPr marL="205978" indent="0">
              <a:buNone/>
              <a:defRPr sz="900"/>
            </a:lvl2pPr>
            <a:lvl3pPr marL="413147" indent="0">
              <a:buNone/>
              <a:defRPr sz="900"/>
            </a:lvl3pPr>
            <a:lvl4pPr marL="619125" indent="0">
              <a:buNone/>
              <a:defRPr sz="900"/>
            </a:lvl4pPr>
            <a:lvl5pPr marL="826294" indent="0">
              <a:buNone/>
              <a:defRPr sz="900"/>
            </a:lvl5pPr>
          </a:lstStyle>
          <a:p>
            <a:pPr lvl="0"/>
            <a:endParaRPr lang="de-DE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50928" y="1268760"/>
            <a:ext cx="8229188" cy="10801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463" b="1">
                <a:latin typeface="Palatino Linotype" pitchFamily="18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3"/>
          </p:nvPr>
        </p:nvSpPr>
        <p:spPr>
          <a:xfrm>
            <a:off x="4705444" y="2348880"/>
            <a:ext cx="3987629" cy="4242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63" b="1">
                <a:latin typeface="Palatino Linotype" pitchFamily="18" charset="0"/>
              </a:defRPr>
            </a:lvl1pPr>
            <a:lvl2pPr marL="238658" indent="0">
              <a:buNone/>
              <a:defRPr sz="1050" b="1"/>
            </a:lvl2pPr>
            <a:lvl3pPr marL="477317" indent="0">
              <a:buNone/>
              <a:defRPr sz="975" b="1"/>
            </a:lvl3pPr>
            <a:lvl4pPr marL="715976" indent="0">
              <a:buNone/>
              <a:defRPr sz="825" b="1"/>
            </a:lvl4pPr>
            <a:lvl5pPr marL="954634" indent="0">
              <a:buNone/>
              <a:defRPr sz="825" b="1"/>
            </a:lvl5pPr>
            <a:lvl6pPr marL="1193292" indent="0">
              <a:buNone/>
              <a:defRPr sz="825" b="1"/>
            </a:lvl6pPr>
            <a:lvl7pPr marL="1431950" indent="0">
              <a:buNone/>
              <a:defRPr sz="825" b="1"/>
            </a:lvl7pPr>
            <a:lvl8pPr marL="1670609" indent="0">
              <a:buNone/>
              <a:defRPr sz="825" b="1"/>
            </a:lvl8pPr>
            <a:lvl9pPr marL="1909268" indent="0">
              <a:buNone/>
              <a:defRPr sz="825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3529804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Bild Untertit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4937" y="1916832"/>
            <a:ext cx="3988136" cy="40324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Textmasterformat bearbeiten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FF33-A09F-48A7-81FB-EB4C52823F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4704937" y="1412776"/>
            <a:ext cx="3988136" cy="43204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63" b="1">
                <a:latin typeface="Palatino Linotype" pitchFamily="18" charset="0"/>
              </a:defRPr>
            </a:lvl1pPr>
            <a:lvl2pPr marL="238658" indent="0">
              <a:buNone/>
              <a:defRPr sz="1050" b="1"/>
            </a:lvl2pPr>
            <a:lvl3pPr marL="477317" indent="0">
              <a:buNone/>
              <a:defRPr sz="975" b="1"/>
            </a:lvl3pPr>
            <a:lvl4pPr marL="715976" indent="0">
              <a:buNone/>
              <a:defRPr sz="825" b="1"/>
            </a:lvl4pPr>
            <a:lvl5pPr marL="954634" indent="0">
              <a:buNone/>
              <a:defRPr sz="825" b="1"/>
            </a:lvl5pPr>
            <a:lvl6pPr marL="1193292" indent="0">
              <a:buNone/>
              <a:defRPr sz="825" b="1"/>
            </a:lvl6pPr>
            <a:lvl7pPr marL="1431950" indent="0">
              <a:buNone/>
              <a:defRPr sz="825" b="1"/>
            </a:lvl7pPr>
            <a:lvl8pPr marL="1670609" indent="0">
              <a:buNone/>
              <a:defRPr sz="825" b="1"/>
            </a:lvl8pPr>
            <a:lvl9pPr marL="1909268" indent="0">
              <a:buNone/>
              <a:defRPr sz="825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1" y="1412776"/>
            <a:ext cx="4515460" cy="40324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1" y="5517232"/>
            <a:ext cx="4571999" cy="43204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750"/>
            </a:lvl1pPr>
            <a:lvl2pPr marL="205978" indent="0">
              <a:buNone/>
              <a:defRPr sz="900"/>
            </a:lvl2pPr>
            <a:lvl3pPr marL="413147" indent="0">
              <a:buNone/>
              <a:defRPr sz="900"/>
            </a:lvl3pPr>
            <a:lvl4pPr marL="619125" indent="0">
              <a:buNone/>
              <a:defRPr sz="900"/>
            </a:lvl4pPr>
            <a:lvl5pPr marL="826294" indent="0">
              <a:buNone/>
              <a:defRPr sz="9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888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1C3B09-C87C-41B7-AB87-202FCD21AD71}" type="datetimeFigureOut">
              <a:rPr lang="lt-LT" smtClean="0"/>
              <a:t>2019-09-12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CB34B5-BABD-4CBA-A3BE-E56072ECBA8D}" type="slidenum">
              <a:rPr lang="lt-LT" smtClean="0"/>
              <a:t>‹Nr.›</a:t>
            </a:fld>
            <a:endParaRPr lang="lt-L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9" r:id="rId14"/>
    <p:sldLayoutId id="2147483820" r:id="rId15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eb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ebp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12" Type="http://schemas.microsoft.com/office/2007/relationships/hdphoto" Target="../media/hdphoto5.wdp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33.jpeg"/><Relationship Id="rId5" Type="http://schemas.openxmlformats.org/officeDocument/2006/relationships/image" Target="../media/image30.png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2.jpeg"/><Relationship Id="rId14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ifaakademie.de/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ebp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154" y="886761"/>
            <a:ext cx="8825691" cy="1462120"/>
          </a:xfrm>
        </p:spPr>
        <p:txBody>
          <a:bodyPr>
            <a:normAutofit fontScale="90000"/>
          </a:bodyPr>
          <a:lstStyle/>
          <a:p>
            <a:b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lt-LT" sz="4400" b="1" dirty="0">
                <a:latin typeface="Calibri" panose="020F0502020204030204" pitchFamily="34" charset="0"/>
                <a:cs typeface="Arial" panose="020B0604020202020204" pitchFamily="34" charset="0"/>
              </a:rPr>
              <a:t>Senior Volunteer for Migrant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3140968"/>
            <a:ext cx="8352928" cy="3600400"/>
          </a:xfrm>
        </p:spPr>
        <p:txBody>
          <a:bodyPr>
            <a:noAutofit/>
          </a:bodyPr>
          <a:lstStyle/>
          <a:p>
            <a:endParaRPr lang="de-DE" dirty="0"/>
          </a:p>
          <a:p>
            <a:r>
              <a:rPr lang="en-US" sz="3200" dirty="0">
                <a:solidFill>
                  <a:schemeClr val="tx2"/>
                </a:solidFill>
              </a:rPr>
              <a:t> 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Fostering social integration in Europe’s diverse societies through volunteering – Samples of good practice </a:t>
            </a:r>
            <a:r>
              <a:rPr lang="en-US" sz="3200" dirty="0">
                <a:solidFill>
                  <a:schemeClr val="tx2"/>
                </a:solidFill>
              </a:rPr>
              <a:t>	</a:t>
            </a:r>
          </a:p>
          <a:p>
            <a:endParaRPr lang="lt-LT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lt-LT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September</a:t>
            </a:r>
            <a:r>
              <a:rPr lang="lt-LT" sz="1800" dirty="0">
                <a:latin typeface="Calibri" panose="020F0502020204030204" pitchFamily="34" charset="0"/>
                <a:cs typeface="Arial" panose="020B0604020202020204" pitchFamily="34" charset="0"/>
              </a:rPr>
              <a:t> 2019 </a:t>
            </a:r>
          </a:p>
          <a:p>
            <a:r>
              <a:rPr lang="de-DE" sz="1800" dirty="0">
                <a:latin typeface="Calibri" panose="020F0502020204030204" pitchFamily="34" charset="0"/>
                <a:cs typeface="Arial" panose="020B0604020202020204" pitchFamily="34" charset="0"/>
              </a:rPr>
              <a:t>SVMI Final Conference</a:t>
            </a:r>
            <a:r>
              <a:rPr lang="lt-LT" sz="1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Vilnius</a:t>
            </a:r>
          </a:p>
          <a:p>
            <a:endParaRPr lang="en-US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99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2985501" cy="648072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8766367F-F533-4879-9438-498828E646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Grafik 7" descr="Ein Bild, das Himmel, Schild, draußen, Text enthält.&#10;&#10;Automatisch generierte Beschreibung">
            <a:extLst>
              <a:ext uri="{FF2B5EF4-FFF2-40B4-BE49-F238E27FC236}">
                <a16:creationId xmlns:a16="http://schemas.microsoft.com/office/drawing/2014/main" id="{7BB69E92-9F2C-4493-8652-87B5AD643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39" y="2378308"/>
            <a:ext cx="2664296" cy="17668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339BCF6-8147-4119-BEDD-92849147A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5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Volunteering has evolved at a different pace across the EU. While some countries have long-standing volunteering traditions, in others, the voluntary sector is still poorly developed or has yet to emerge. For instance, over a third of young people 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in Ireland (42 %),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in Denmark (39 %) and the Netherlands (38 %) have done a volunteering activity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while respondents in Bulgaria (10 %),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in Greece (13 %) and Sweden (15 %) are the least likely to have done so.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Compared to 2011, the largest increases can be seen in Cyprus (+8 %), Italy (+7 %) and Portugal (+6 %).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E2E6703-88DE-4D7B-ACD5-5B4926B69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nhaltsplatzhalter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DC7F4EF-5E80-4C0C-9ACD-13C1086FA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7550"/>
            <a:ext cx="4464496" cy="5272883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8E0AB1B-49E7-4E21-9372-DC34A17C1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2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9" name="Inhaltsplatzhalter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AA6D8A2-EC8D-4B7C-AD61-46D643BC7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544616" cy="4688462"/>
          </a:xfr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8F0C982-ADFA-442C-A42E-BA430D119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574D21F-2F41-4303-8262-C54A77C19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The </a:t>
            </a:r>
            <a:r>
              <a:rPr lang="de-DE" dirty="0" err="1">
                <a:solidFill>
                  <a:schemeClr val="tx1"/>
                </a:solidFill>
              </a:rPr>
              <a:t>big</a:t>
            </a:r>
            <a:r>
              <a:rPr lang="de-DE" dirty="0">
                <a:solidFill>
                  <a:schemeClr val="tx1"/>
                </a:solidFill>
              </a:rPr>
              <a:t> EU </a:t>
            </a:r>
            <a:r>
              <a:rPr lang="de-DE" dirty="0" err="1">
                <a:solidFill>
                  <a:schemeClr val="tx1"/>
                </a:solidFill>
              </a:rPr>
              <a:t>programmes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: </a:t>
            </a: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- The European </a:t>
            </a:r>
            <a:r>
              <a:rPr lang="de-DE" dirty="0" err="1">
                <a:solidFill>
                  <a:schemeClr val="tx1"/>
                </a:solidFill>
              </a:rPr>
              <a:t>Voluntary</a:t>
            </a:r>
            <a:r>
              <a:rPr lang="de-DE" dirty="0">
                <a:solidFill>
                  <a:schemeClr val="tx1"/>
                </a:solidFill>
              </a:rPr>
              <a:t> Service (EVS)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- EU Aid Volunteers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- Youth in Action (2007-2013)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- Erasmus+ (2014-2020)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- European Year of </a:t>
            </a:r>
            <a:r>
              <a:rPr lang="de-DE" dirty="0" err="1">
                <a:solidFill>
                  <a:schemeClr val="tx1"/>
                </a:solidFill>
              </a:rPr>
              <a:t>Volunteering</a:t>
            </a:r>
            <a:r>
              <a:rPr lang="de-DE" dirty="0">
                <a:solidFill>
                  <a:schemeClr val="tx1"/>
                </a:solidFill>
              </a:rPr>
              <a:t> (2011)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- EU </a:t>
            </a:r>
            <a:r>
              <a:rPr lang="de-DE" dirty="0" err="1">
                <a:solidFill>
                  <a:schemeClr val="tx1"/>
                </a:solidFill>
              </a:rPr>
              <a:t>Parliament</a:t>
            </a:r>
            <a:r>
              <a:rPr lang="de-DE" dirty="0">
                <a:solidFill>
                  <a:schemeClr val="tx1"/>
                </a:solidFill>
              </a:rPr>
              <a:t> Resolution to promote </a:t>
            </a:r>
            <a:r>
              <a:rPr lang="de-DE" dirty="0" err="1">
                <a:solidFill>
                  <a:schemeClr val="tx1"/>
                </a:solidFill>
              </a:rPr>
              <a:t>volunteering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  (2013)</a:t>
            </a:r>
            <a:br>
              <a:rPr lang="de-DE" dirty="0"/>
            </a:br>
            <a:endParaRPr lang="de-DE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0B073BA-15CB-41FC-AFB2-8B58946E1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sz="2600" b="1" dirty="0">
                <a:solidFill>
                  <a:schemeClr val="tx1"/>
                </a:solidFill>
              </a:rPr>
              <a:t>Activities of professional associations </a:t>
            </a:r>
            <a:br>
              <a:rPr lang="en-GB" sz="2600" b="1" dirty="0">
                <a:solidFill>
                  <a:schemeClr val="tx1"/>
                </a:solidFill>
              </a:rPr>
            </a:br>
            <a:r>
              <a:rPr lang="en-GB" sz="2600" dirty="0">
                <a:solidFill>
                  <a:schemeClr val="tx1"/>
                </a:solidFill>
              </a:rPr>
              <a:t>(activities related to a professional association. Receiving training organised by such association is excluded).</a:t>
            </a:r>
          </a:p>
          <a:p>
            <a:pPr>
              <a:defRPr/>
            </a:pPr>
            <a:r>
              <a:rPr lang="en-GB" sz="2600" b="1" dirty="0">
                <a:solidFill>
                  <a:schemeClr val="tx1"/>
                </a:solidFill>
              </a:rPr>
              <a:t>Activities of churches or other religious organisations </a:t>
            </a:r>
            <a:r>
              <a:rPr lang="en-GB" sz="2600" dirty="0">
                <a:solidFill>
                  <a:schemeClr val="tx1"/>
                </a:solidFill>
              </a:rPr>
              <a:t>(activities related to churches, religious communions or associations. Attending holy masses or similar  religious acts or helping during these services is also included.)</a:t>
            </a:r>
          </a:p>
          <a:p>
            <a:pPr>
              <a:defRPr/>
            </a:pPr>
            <a:r>
              <a:rPr lang="en-GB" sz="2600" b="1" dirty="0">
                <a:solidFill>
                  <a:schemeClr val="tx1"/>
                </a:solidFill>
              </a:rPr>
              <a:t>Activities of recreational groups or organisations </a:t>
            </a:r>
            <a:r>
              <a:rPr lang="en-GB" sz="2600" dirty="0">
                <a:solidFill>
                  <a:schemeClr val="tx1"/>
                </a:solidFill>
              </a:rPr>
              <a:t>(recreational/leisure activities arranged by a club, association or similar. It can be sport groups, hobby associations, or leisure clubs.)</a:t>
            </a:r>
          </a:p>
          <a:p>
            <a:pPr marL="0" indent="0">
              <a:buNone/>
              <a:defRPr/>
            </a:pP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(Source: Eurostat, </a:t>
            </a:r>
            <a:r>
              <a:rPr lang="en-GB" altLang="de-DE" sz="12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Agnieszka </a:t>
            </a:r>
            <a:r>
              <a:rPr lang="en-GB" altLang="de-DE" sz="1200" dirty="0" err="1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Litwinska</a:t>
            </a:r>
            <a:r>
              <a:rPr lang="en-GB" altLang="de-DE" sz="12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2000)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8AF88FE-BFEF-45A2-A00E-51B74EAB0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3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200" b="1" dirty="0">
                <a:solidFill>
                  <a:schemeClr val="tx1"/>
                </a:solidFill>
              </a:rPr>
              <a:t>Activities of charitable organisations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(participation in the unpaid work of charitable organisations groups or clubs, includes unpaid charitable work for churches, religious groups, humanitarian organisations)</a:t>
            </a:r>
          </a:p>
          <a:p>
            <a:pPr>
              <a:defRPr/>
            </a:pPr>
            <a:r>
              <a:rPr lang="en-GB" sz="2200" b="1" dirty="0">
                <a:solidFill>
                  <a:schemeClr val="tx1"/>
                </a:solidFill>
              </a:rPr>
              <a:t>Activities of other groups or organisations </a:t>
            </a:r>
            <a:br>
              <a:rPr lang="en-GB" sz="2200" b="1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(activities of environmental organisations, civil right groups, neighbourhood associations, peace groups etc.)</a:t>
            </a:r>
          </a:p>
          <a:p>
            <a:pPr marL="0" indent="0">
              <a:buNone/>
            </a:pP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   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(Source: Eurostat, </a:t>
            </a:r>
            <a:r>
              <a:rPr lang="en-GB" altLang="de-DE" sz="12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Agnieszka </a:t>
            </a:r>
            <a:r>
              <a:rPr lang="en-GB" altLang="de-DE" sz="1200" dirty="0" err="1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Litwinska</a:t>
            </a:r>
            <a:r>
              <a:rPr lang="en-GB" altLang="de-DE" sz="12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2000)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9BD1E36-3C2C-4867-881D-31EB8816A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9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activities of charitable organisations </a:t>
            </a:r>
            <a:r>
              <a:rPr lang="en-GB" sz="2000" dirty="0"/>
              <a:t>(participation in the unpaid work of charitable organisations groups or clubs, includes unpaid charitable work for churches, religious groups, humanitarian organisations)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activities of other groups or organisations </a:t>
            </a:r>
            <a:r>
              <a:rPr lang="en-GB" sz="2000" dirty="0"/>
              <a:t>(activities of environmental organisations, civil right groups, neighbourhood associations, peace groups etc.)</a:t>
            </a:r>
          </a:p>
          <a:p>
            <a:pPr>
              <a:defRPr/>
            </a:pPr>
            <a:r>
              <a:rPr lang="en-GB" sz="2000" dirty="0"/>
              <a:t>Attending meetings connected with these activities is always included.</a:t>
            </a:r>
          </a:p>
          <a:p>
            <a:pPr marL="0" indent="0">
              <a:buNone/>
            </a:pP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20CDA4B-A58D-4CBB-8311-91DB3593F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1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activities of charitable organisations </a:t>
            </a:r>
            <a:r>
              <a:rPr lang="en-GB" sz="2000" dirty="0"/>
              <a:t>(participation in the unpaid work of charitable organisations groups or clubs, includes unpaid charitable work for churches, religious groups, humanitarian organisations)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activities of other groups or organisations </a:t>
            </a:r>
            <a:r>
              <a:rPr lang="en-GB" sz="2000" dirty="0"/>
              <a:t>(activities of environmental organisations, civil right groups, neighbourhood associations, peace groups etc.)</a:t>
            </a:r>
          </a:p>
          <a:p>
            <a:pPr>
              <a:defRPr/>
            </a:pPr>
            <a:r>
              <a:rPr lang="en-GB" sz="2000" dirty="0"/>
              <a:t>Attending meetings connected with these activities is always included.</a:t>
            </a:r>
          </a:p>
          <a:p>
            <a:pPr marL="0" indent="0">
              <a:buNone/>
            </a:pP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20CDA4B-A58D-4CBB-8311-91DB3593F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86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489DD93-9FD9-4FC1-90CC-BAFC43D9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5" y="1324257"/>
            <a:ext cx="8748712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1A991A9-6C24-4C90-9973-E63EB830751D}"/>
              </a:ext>
            </a:extLst>
          </p:cNvPr>
          <p:cNvSpPr/>
          <p:nvPr/>
        </p:nvSpPr>
        <p:spPr>
          <a:xfrm>
            <a:off x="214789" y="5647629"/>
            <a:ext cx="2531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(Source: Eurostat, </a:t>
            </a:r>
            <a:r>
              <a:rPr lang="en-GB" altLang="de-DE" sz="10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Agnieszka </a:t>
            </a:r>
            <a:r>
              <a:rPr lang="en-GB" altLang="de-DE" sz="1000" dirty="0" err="1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Litwinska</a:t>
            </a:r>
            <a:r>
              <a:rPr lang="en-GB" altLang="de-DE" sz="10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2000)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940E4C9-3237-476F-9A8D-3415A4877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14158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Time used for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41756" y="1556792"/>
            <a:ext cx="8496944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B9DE42F-BECE-4C58-867A-218270A9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488362" cy="3527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2109FA8-38DC-4D5C-BFC2-5096D8CA8F85}"/>
              </a:ext>
            </a:extLst>
          </p:cNvPr>
          <p:cNvSpPr/>
          <p:nvPr/>
        </p:nvSpPr>
        <p:spPr>
          <a:xfrm>
            <a:off x="467544" y="5853862"/>
            <a:ext cx="2531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(Source: Eurostat, </a:t>
            </a:r>
            <a:r>
              <a:rPr lang="en-GB" altLang="de-DE" sz="10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Agnieszka </a:t>
            </a:r>
            <a:r>
              <a:rPr lang="en-GB" altLang="de-DE" sz="1000" dirty="0" err="1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Litwinska</a:t>
            </a:r>
            <a:r>
              <a:rPr lang="en-GB" altLang="de-DE" sz="10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2000)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E58C802-EABE-4D72-B45D-03E554AD0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3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What is „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“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Volunteering</a:t>
            </a:r>
            <a:r>
              <a:rPr lang="en-US" dirty="0">
                <a:solidFill>
                  <a:schemeClr val="tx1"/>
                </a:solidFill>
              </a:rPr>
              <a:t> is generally considered an altruistic activity where an individual or group provides services for no financial or social gain "to benefit another person, group or organization".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(</a:t>
            </a:r>
            <a:r>
              <a:rPr lang="en-US" sz="1050" i="1" dirty="0">
                <a:solidFill>
                  <a:schemeClr val="tx1"/>
                </a:solidFill>
              </a:rPr>
              <a:t>Wilson, John (2000). "Volunteering". Annual Review of Sociology (26): 215, April 2017)</a:t>
            </a:r>
            <a:endParaRPr lang="lt-LT" sz="1050" i="1" dirty="0">
              <a:solidFill>
                <a:schemeClr val="tx1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FBDF5396-4C23-48DC-ABD9-2CCD9A45B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2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8567"/>
            <a:ext cx="8774732" cy="14158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- </a:t>
            </a: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 „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weekend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duty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“ ?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5" y="1488380"/>
            <a:ext cx="8496944" cy="458112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3FD9E38-087B-4DD8-9318-80747B34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7923"/>
            <a:ext cx="7529513" cy="4286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EDAAAC0-F75D-474A-B66D-99CBE4F320FD}"/>
              </a:ext>
            </a:extLst>
          </p:cNvPr>
          <p:cNvSpPr/>
          <p:nvPr/>
        </p:nvSpPr>
        <p:spPr>
          <a:xfrm>
            <a:off x="606460" y="5884842"/>
            <a:ext cx="2531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(Source: Eurostat, </a:t>
            </a:r>
            <a:r>
              <a:rPr lang="en-GB" altLang="de-DE" sz="10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Agnieszka </a:t>
            </a:r>
            <a:r>
              <a:rPr lang="en-GB" altLang="de-DE" sz="1000" dirty="0" err="1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Litwinska</a:t>
            </a:r>
            <a:r>
              <a:rPr lang="en-GB" altLang="de-DE" sz="10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2000)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2B275EF-4990-440B-A8AF-A15A0CEFE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2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8567"/>
            <a:ext cx="8774732" cy="14158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- </a:t>
            </a: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not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part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of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everyone‘s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culture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5" y="1488380"/>
            <a:ext cx="8496944" cy="458112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279A178-C7BD-49B5-A7F5-BF503722F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5963"/>
            <a:ext cx="9144000" cy="417218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77F243C-5FE4-41F7-85CB-4E4DE144D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1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Today‘s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idea of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 lnSpcReduction="10000"/>
          </a:bodyPr>
          <a:lstStyle/>
          <a:p>
            <a:r>
              <a:rPr lang="de-DE" sz="2200" dirty="0">
                <a:solidFill>
                  <a:srgbClr val="000000"/>
                </a:solidFill>
              </a:rPr>
              <a:t>The role of </a:t>
            </a:r>
            <a:r>
              <a:rPr lang="de-DE" sz="2200" dirty="0" err="1">
                <a:solidFill>
                  <a:srgbClr val="000000"/>
                </a:solidFill>
              </a:rPr>
              <a:t>volunteering</a:t>
            </a:r>
            <a:r>
              <a:rPr lang="de-DE" sz="2200" dirty="0">
                <a:solidFill>
                  <a:srgbClr val="000000"/>
                </a:solidFill>
              </a:rPr>
              <a:t> &amp; </a:t>
            </a:r>
            <a:r>
              <a:rPr lang="de-DE" sz="2200" dirty="0" err="1">
                <a:solidFill>
                  <a:srgbClr val="000000"/>
                </a:solidFill>
              </a:rPr>
              <a:t>samples</a:t>
            </a:r>
            <a:r>
              <a:rPr lang="de-DE" sz="2200" dirty="0">
                <a:solidFill>
                  <a:srgbClr val="000000"/>
                </a:solidFill>
              </a:rPr>
              <a:t> of </a:t>
            </a:r>
            <a:r>
              <a:rPr lang="de-DE" sz="2200" dirty="0" err="1">
                <a:solidFill>
                  <a:srgbClr val="000000"/>
                </a:solidFill>
              </a:rPr>
              <a:t>volunteering</a:t>
            </a:r>
            <a:br>
              <a:rPr lang="de-DE" sz="2200" dirty="0">
                <a:solidFill>
                  <a:srgbClr val="000000"/>
                </a:solidFill>
              </a:rPr>
            </a:br>
            <a:br>
              <a:rPr lang="de-DE" sz="2200" dirty="0">
                <a:solidFill>
                  <a:srgbClr val="000000"/>
                </a:solidFill>
              </a:rPr>
            </a:br>
            <a:r>
              <a:rPr lang="de-DE" sz="2200" dirty="0">
                <a:solidFill>
                  <a:srgbClr val="000000"/>
                </a:solidFill>
              </a:rPr>
              <a:t>- </a:t>
            </a:r>
            <a:r>
              <a:rPr lang="de-DE" sz="2200" dirty="0" err="1">
                <a:solidFill>
                  <a:srgbClr val="000000"/>
                </a:solidFill>
              </a:rPr>
              <a:t>volunteering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means</a:t>
            </a:r>
            <a:r>
              <a:rPr lang="de-DE" sz="2200" dirty="0">
                <a:solidFill>
                  <a:srgbClr val="000000"/>
                </a:solidFill>
              </a:rPr>
              <a:t> to devote personal time to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br>
              <a:rPr lang="de-DE" sz="2200" dirty="0">
                <a:solidFill>
                  <a:srgbClr val="000000"/>
                </a:solidFill>
              </a:rPr>
            </a:br>
            <a:r>
              <a:rPr lang="de-DE" sz="2200" dirty="0">
                <a:solidFill>
                  <a:srgbClr val="000000"/>
                </a:solidFill>
              </a:rPr>
              <a:t>  </a:t>
            </a:r>
            <a:r>
              <a:rPr lang="de-DE" sz="2200" dirty="0" err="1">
                <a:solidFill>
                  <a:srgbClr val="000000"/>
                </a:solidFill>
              </a:rPr>
              <a:t>public</a:t>
            </a:r>
            <a:r>
              <a:rPr lang="de-DE" sz="2200" dirty="0">
                <a:solidFill>
                  <a:srgbClr val="000000"/>
                </a:solidFill>
              </a:rPr>
              <a:t> and social </a:t>
            </a:r>
            <a:r>
              <a:rPr lang="de-DE" sz="2200" dirty="0" err="1">
                <a:solidFill>
                  <a:srgbClr val="000000"/>
                </a:solidFill>
              </a:rPr>
              <a:t>interest</a:t>
            </a:r>
            <a:br>
              <a:rPr lang="de-DE" sz="2200" dirty="0">
                <a:solidFill>
                  <a:srgbClr val="000000"/>
                </a:solidFill>
              </a:rPr>
            </a:br>
            <a:r>
              <a:rPr lang="de-DE" sz="2200" dirty="0">
                <a:solidFill>
                  <a:srgbClr val="000000"/>
                </a:solidFill>
              </a:rPr>
              <a:t>- </a:t>
            </a:r>
            <a:r>
              <a:rPr lang="de-DE" sz="2200" dirty="0" err="1">
                <a:solidFill>
                  <a:srgbClr val="000000"/>
                </a:solidFill>
              </a:rPr>
              <a:t>volunteering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means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learning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giving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interaction</a:t>
            </a:r>
            <a:br>
              <a:rPr lang="de-DE" sz="2200" dirty="0">
                <a:solidFill>
                  <a:srgbClr val="000000"/>
                </a:solidFill>
              </a:rPr>
            </a:br>
            <a:r>
              <a:rPr lang="de-DE" sz="2200" dirty="0">
                <a:solidFill>
                  <a:srgbClr val="000000"/>
                </a:solidFill>
              </a:rPr>
              <a:t>- </a:t>
            </a:r>
            <a:r>
              <a:rPr lang="de-DE" sz="2200" dirty="0" err="1">
                <a:solidFill>
                  <a:srgbClr val="000000"/>
                </a:solidFill>
              </a:rPr>
              <a:t>cultural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volunteering</a:t>
            </a:r>
            <a:r>
              <a:rPr lang="de-DE" sz="2200" dirty="0">
                <a:solidFill>
                  <a:srgbClr val="000000"/>
                </a:solidFill>
              </a:rPr>
              <a:t> in diverse </a:t>
            </a:r>
            <a:r>
              <a:rPr lang="de-DE" sz="2200" dirty="0" err="1">
                <a:solidFill>
                  <a:srgbClr val="000000"/>
                </a:solidFill>
              </a:rPr>
              <a:t>society</a:t>
            </a:r>
            <a:r>
              <a:rPr lang="de-DE" sz="2200" dirty="0">
                <a:solidFill>
                  <a:srgbClr val="000000"/>
                </a:solidFill>
              </a:rPr>
              <a:t> has </a:t>
            </a:r>
            <a:r>
              <a:rPr lang="de-DE" sz="2200" dirty="0" err="1">
                <a:solidFill>
                  <a:srgbClr val="000000"/>
                </a:solidFill>
              </a:rPr>
              <a:t>new</a:t>
            </a:r>
            <a:r>
              <a:rPr lang="de-DE" sz="2200" dirty="0">
                <a:solidFill>
                  <a:srgbClr val="000000"/>
                </a:solidFill>
              </a:rPr>
              <a:t> role</a:t>
            </a:r>
            <a:br>
              <a:rPr lang="de-DE" sz="2200" dirty="0">
                <a:solidFill>
                  <a:srgbClr val="000000"/>
                </a:solidFill>
              </a:rPr>
            </a:br>
            <a:endParaRPr lang="de-DE" sz="2200" dirty="0">
              <a:solidFill>
                <a:srgbClr val="000000"/>
              </a:solidFill>
            </a:endParaRPr>
          </a:p>
          <a:p>
            <a:r>
              <a:rPr lang="de-DE" sz="2200" dirty="0" err="1">
                <a:solidFill>
                  <a:srgbClr val="000000"/>
                </a:solidFill>
              </a:rPr>
              <a:t>Volunteering</a:t>
            </a:r>
            <a:r>
              <a:rPr lang="de-DE" sz="2200" dirty="0">
                <a:solidFill>
                  <a:srgbClr val="000000"/>
                </a:solidFill>
              </a:rPr>
              <a:t> in </a:t>
            </a:r>
            <a:r>
              <a:rPr lang="de-DE" sz="2200" dirty="0" err="1">
                <a:solidFill>
                  <a:srgbClr val="000000"/>
                </a:solidFill>
              </a:rPr>
              <a:t>sports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clubs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cultural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activities</a:t>
            </a:r>
            <a:r>
              <a:rPr lang="de-DE" sz="2200" dirty="0">
                <a:solidFill>
                  <a:srgbClr val="000000"/>
                </a:solidFill>
              </a:rPr>
              <a:t>, taking care of </a:t>
            </a:r>
            <a:r>
              <a:rPr lang="de-DE" sz="2200" dirty="0" err="1">
                <a:solidFill>
                  <a:srgbClr val="000000"/>
                </a:solidFill>
              </a:rPr>
              <a:t>seniors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environment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ecology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politics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parties</a:t>
            </a:r>
            <a:r>
              <a:rPr lang="de-DE" sz="2200" dirty="0">
                <a:solidFill>
                  <a:srgbClr val="000000"/>
                </a:solidFill>
              </a:rPr>
              <a:t>, NGOs, </a:t>
            </a:r>
            <a:r>
              <a:rPr lang="de-DE" sz="2200" dirty="0" err="1">
                <a:solidFill>
                  <a:srgbClr val="000000"/>
                </a:solidFill>
              </a:rPr>
              <a:t>red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cross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fire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fighters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public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movements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migration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integration</a:t>
            </a:r>
            <a:r>
              <a:rPr lang="de-DE" sz="2200" dirty="0">
                <a:solidFill>
                  <a:srgbClr val="000000"/>
                </a:solidFill>
              </a:rPr>
              <a:t>, social inclusion, </a:t>
            </a:r>
            <a:r>
              <a:rPr lang="de-DE" sz="2200" dirty="0" err="1">
                <a:solidFill>
                  <a:srgbClr val="000000"/>
                </a:solidFill>
              </a:rPr>
              <a:t>people</a:t>
            </a:r>
            <a:r>
              <a:rPr lang="de-DE" sz="2200" dirty="0">
                <a:solidFill>
                  <a:srgbClr val="000000"/>
                </a:solidFill>
              </a:rPr>
              <a:t> with </a:t>
            </a:r>
            <a:r>
              <a:rPr lang="de-DE" sz="2200" dirty="0" err="1">
                <a:solidFill>
                  <a:srgbClr val="000000"/>
                </a:solidFill>
              </a:rPr>
              <a:t>special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needs</a:t>
            </a:r>
            <a:r>
              <a:rPr lang="de-DE" sz="2200" dirty="0">
                <a:solidFill>
                  <a:srgbClr val="000000"/>
                </a:solidFill>
              </a:rPr>
              <a:t>, etc. </a:t>
            </a:r>
          </a:p>
          <a:p>
            <a:pPr marL="0" indent="0">
              <a:buNone/>
            </a:pP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18CF959D-D9FF-44B9-9D84-70803AE530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9C0A95D-907B-428A-845B-3C84823C6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08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 algn="r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Today‘s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idea of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- Age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18CF959D-D9FF-44B9-9D84-70803AE530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13FAA2A-5812-4D61-94DE-00AAA425C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8" y="1230221"/>
            <a:ext cx="4773102" cy="4176464"/>
          </a:xfrm>
          <a:prstGeom prst="rect">
            <a:avLst/>
          </a:prstGeom>
        </p:spPr>
      </p:pic>
      <p:pic>
        <p:nvPicPr>
          <p:cNvPr id="1026" name="Picture 2" descr="Bildergebnis für senior volunteering">
            <a:extLst>
              <a:ext uri="{FF2B5EF4-FFF2-40B4-BE49-F238E27FC236}">
                <a16:creationId xmlns:a16="http://schemas.microsoft.com/office/drawing/2014/main" id="{CDE3CC99-5762-467C-8D46-51B36A83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320199"/>
            <a:ext cx="3168352" cy="21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senior volunteering">
            <a:extLst>
              <a:ext uri="{FF2B5EF4-FFF2-40B4-BE49-F238E27FC236}">
                <a16:creationId xmlns:a16="http://schemas.microsoft.com/office/drawing/2014/main" id="{89FD234C-E365-4049-97CF-05714B9C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550965"/>
            <a:ext cx="3168352" cy="18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19FC34D-F60C-4D2E-87C9-BAE07EAFC7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60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 algn="r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Today‘s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idea of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- Gender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18CF959D-D9FF-44B9-9D84-70803AE530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35923A7-A574-407C-8609-9DB78A022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20200"/>
            <a:ext cx="4847803" cy="3995174"/>
          </a:xfrm>
          <a:prstGeom prst="rect">
            <a:avLst/>
          </a:prstGeom>
        </p:spPr>
      </p:pic>
      <p:pic>
        <p:nvPicPr>
          <p:cNvPr id="2050" name="Picture 2" descr="Bildergebnis für senior volunteering">
            <a:extLst>
              <a:ext uri="{FF2B5EF4-FFF2-40B4-BE49-F238E27FC236}">
                <a16:creationId xmlns:a16="http://schemas.microsoft.com/office/drawing/2014/main" id="{F5D558F7-7120-44A2-8579-4573D4F4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168352" cy="21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senior volunteering">
            <a:extLst>
              <a:ext uri="{FF2B5EF4-FFF2-40B4-BE49-F238E27FC236}">
                <a16:creationId xmlns:a16="http://schemas.microsoft.com/office/drawing/2014/main" id="{E551D155-3945-4899-B5A7-4BF169BE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93178"/>
            <a:ext cx="3197761" cy="156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2DD0F72-64D7-4ED6-B44B-A74A9B28E7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75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Seniors and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 lnSpcReduction="10000"/>
          </a:bodyPr>
          <a:lstStyle/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Seniors‘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still not high on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political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agenda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Potential of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seniors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represent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high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value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of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experience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knowledge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in Europe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Potential of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seniors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remains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unused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in Europe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Potential of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cross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-, inter-generational and inter-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ethnic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multicutural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dialogue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by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seniors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remains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unused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in Europe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Seniors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need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get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on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political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agenda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in Europe! </a:t>
            </a:r>
            <a:br>
              <a:rPr lang="de-DE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(„Erasmus for Seniors“!)</a:t>
            </a:r>
            <a:endParaRPr lang="lt-LT" b="1" dirty="0">
              <a:solidFill>
                <a:schemeClr val="tx1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E816CB5-4DBE-452A-9F8E-38D760CBB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707E39F-B38C-4A55-9814-3EE78D346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0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Seniors and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E816CB5-4DBE-452A-9F8E-38D760CBB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6" name="Grafik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E024937-ED93-408B-B934-3141A88D1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85" y="1108121"/>
            <a:ext cx="5107912" cy="5161212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E7CBF7B-365A-4508-A3DF-CB56858B0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4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Seniors and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E816CB5-4DBE-452A-9F8E-38D760CBB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3EA087-6BC0-4CA9-A055-46C895A9F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931226"/>
            <a:ext cx="3888432" cy="549282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30F644E-DC94-467B-A28A-E419449B7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02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Europe and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diversity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E816CB5-4DBE-452A-9F8E-38D760CBB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7BC6111-1933-4F0F-8AD4-CDCCFFF0C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16" y="1092418"/>
            <a:ext cx="5328592" cy="4959092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D12F8ED-9CA0-4F3C-978D-2D6E96FB6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09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Europe and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diversity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E816CB5-4DBE-452A-9F8E-38D760CBB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D581059-5452-4387-A6CB-B88B5BB31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90" y="923151"/>
            <a:ext cx="7473433" cy="5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5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What is „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“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1" y="1484784"/>
            <a:ext cx="6084777" cy="4581128"/>
          </a:xfrm>
        </p:spPr>
        <p:txBody>
          <a:bodyPr>
            <a:normAutofit fontScale="92500"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“Estimates show that between </a:t>
            </a:r>
            <a:r>
              <a:rPr lang="en-US" b="1" dirty="0">
                <a:solidFill>
                  <a:schemeClr val="tx1"/>
                </a:solidFill>
              </a:rPr>
              <a:t>92 and 94 million adults in the EU – i.e. 22 % to 23 % of Europeans aged over 15</a:t>
            </a:r>
            <a:r>
              <a:rPr lang="en-US" dirty="0">
                <a:solidFill>
                  <a:schemeClr val="tx1"/>
                </a:solidFill>
              </a:rPr>
              <a:t> – are involved in volunteering, defined as an activity undertaken of a person’s own free will, primarily within a non-governmental </a:t>
            </a:r>
            <a:r>
              <a:rPr lang="en-US" dirty="0" err="1">
                <a:solidFill>
                  <a:schemeClr val="tx1"/>
                </a:solidFill>
              </a:rPr>
              <a:t>organisation</a:t>
            </a:r>
            <a:r>
              <a:rPr lang="en-US" dirty="0">
                <a:solidFill>
                  <a:schemeClr val="tx1"/>
                </a:solidFill>
              </a:rPr>
              <a:t> for a non-profit cause.”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(Source: https://epthinktank.eu/2016/10/20/volunteering-in-the-eu-plenary-podcast/)</a:t>
            </a:r>
            <a:endParaRPr lang="en-US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FBDF5396-4C23-48DC-ABD9-2CCD9A45B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6" name="Grafik 5" descr="Ein Bild, das Himmel, Schild, draußen, Text enthält.&#10;&#10;Automatisch generierte Beschreibung">
            <a:extLst>
              <a:ext uri="{FF2B5EF4-FFF2-40B4-BE49-F238E27FC236}">
                <a16:creationId xmlns:a16="http://schemas.microsoft.com/office/drawing/2014/main" id="{DA7201CD-8D08-4863-A805-E1DAD9169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1" y="1340768"/>
            <a:ext cx="2280253" cy="1512168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240C47F-A8F0-47D9-8241-0300BC276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60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Europe and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diversity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8861"/>
            <a:ext cx="2190886" cy="473947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E816CB5-4DBE-452A-9F8E-38D760CBB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A76C96E-35B5-4929-B357-2881F3B09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" y="1065529"/>
            <a:ext cx="8888889" cy="50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25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Stuttgart and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diversity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E816CB5-4DBE-452A-9F8E-38D760CBB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4FB5F10-6392-4172-AFB2-C623693D5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1026" name="Picture 2" descr="Bildergebnis für Stuttgart">
            <a:extLst>
              <a:ext uri="{FF2B5EF4-FFF2-40B4-BE49-F238E27FC236}">
                <a16:creationId xmlns:a16="http://schemas.microsoft.com/office/drawing/2014/main" id="{961A0559-1B08-44E0-8496-3E36854B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90" y="1556792"/>
            <a:ext cx="335481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DC7779D-3EF4-4816-99D9-6EEAC3125055}"/>
              </a:ext>
            </a:extLst>
          </p:cNvPr>
          <p:cNvSpPr txBox="1"/>
          <p:nvPr/>
        </p:nvSpPr>
        <p:spPr>
          <a:xfrm>
            <a:off x="194911" y="1484784"/>
            <a:ext cx="56732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Capital of Baden-Württemberg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640.000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inhabitant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in City of Stuttgart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2,8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metropolitan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Home of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like Daimler, Mercedes, Porsche, Bosch, IBM, Hewlett-Packard, Dr. Hauschka, Hugo Boss, Leitz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Appr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44 – 47% of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citizens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175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nationalities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and 47 spoken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Youth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unemployment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1,5%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Unemployment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appr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 3,5 %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28" name="Picture 4" descr="Bildergebnis für Stuttgart">
            <a:extLst>
              <a:ext uri="{FF2B5EF4-FFF2-40B4-BE49-F238E27FC236}">
                <a16:creationId xmlns:a16="http://schemas.microsoft.com/office/drawing/2014/main" id="{37757EAB-E0DB-4F30-809E-60DBE07F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90" y="3068959"/>
            <a:ext cx="3354810" cy="22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82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de-DE" sz="2400" b="1" dirty="0">
                <a:solidFill>
                  <a:schemeClr val="accent1"/>
                </a:solidFill>
                <a:latin typeface="Palatino Linotype" pitchFamily="18" charset="0"/>
              </a:rPr>
              <a:t>ifa (Institut für Auslandsbeziehungen) </a:t>
            </a:r>
            <a:r>
              <a:rPr lang="de-DE" sz="2400" b="1" dirty="0" err="1">
                <a:solidFill>
                  <a:schemeClr val="accent1"/>
                </a:solidFill>
                <a:latin typeface="Palatino Linotype" pitchFamily="18" charset="0"/>
              </a:rPr>
              <a:t>as</a:t>
            </a:r>
            <a:r>
              <a:rPr lang="de-DE" sz="2400" b="1" dirty="0">
                <a:solidFill>
                  <a:schemeClr val="accent1"/>
                </a:solidFill>
                <a:latin typeface="Palatino Linotype" pitchFamily="18" charset="0"/>
              </a:rPr>
              <a:t> an </a:t>
            </a:r>
            <a:r>
              <a:rPr lang="de-DE" sz="2400" b="1" dirty="0" err="1">
                <a:solidFill>
                  <a:schemeClr val="accent1"/>
                </a:solidFill>
                <a:latin typeface="Palatino Linotype" pitchFamily="18" charset="0"/>
              </a:rPr>
              <a:t>example</a:t>
            </a:r>
            <a:endParaRPr lang="de-DE" sz="2400" b="1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Founded in 1917 as a sign of peace</a:t>
            </a:r>
          </a:p>
          <a:p>
            <a:r>
              <a:rPr lang="en-US" sz="1600" dirty="0">
                <a:solidFill>
                  <a:schemeClr val="tx1"/>
                </a:solidFill>
              </a:rPr>
              <a:t>center of competence for international cultural relations and artistic discourse </a:t>
            </a:r>
          </a:p>
          <a:p>
            <a:r>
              <a:rPr lang="en-US" sz="1600" dirty="0">
                <a:solidFill>
                  <a:schemeClr val="tx1"/>
                </a:solidFill>
              </a:rPr>
              <a:t>offers extensive opportunities for cultural exchange and civil conflict management</a:t>
            </a:r>
          </a:p>
          <a:p>
            <a:r>
              <a:rPr lang="en-US" sz="1600" dirty="0">
                <a:solidFill>
                  <a:schemeClr val="tx1"/>
                </a:solidFill>
              </a:rPr>
              <a:t>basis : network of national and global partners</a:t>
            </a:r>
          </a:p>
          <a:p>
            <a:r>
              <a:rPr lang="en-US" sz="1600" dirty="0">
                <a:solidFill>
                  <a:schemeClr val="tx1"/>
                </a:solidFill>
              </a:rPr>
              <a:t>Headquarters in Stuttgart,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office in Berlin since 1990</a:t>
            </a:r>
          </a:p>
          <a:p>
            <a:r>
              <a:rPr lang="en-US" sz="1600" dirty="0">
                <a:solidFill>
                  <a:schemeClr val="tx1"/>
                </a:solidFill>
              </a:rPr>
              <a:t>About 140 employees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Budget: 25 million €</a:t>
            </a:r>
          </a:p>
          <a:p>
            <a:r>
              <a:rPr lang="en-US" sz="1600" dirty="0">
                <a:solidFill>
                  <a:schemeClr val="tx1"/>
                </a:solidFill>
              </a:rPr>
              <a:t>Funded by the Federal Foreign Office of the Federal Republic of Germany, the state of Baden-Württemberg and its capital Stuttgart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r="9592"/>
          <a:stretch>
            <a:fillRect/>
          </a:stretch>
        </p:blipFill>
        <p:spPr bwMode="auto">
          <a:xfrm>
            <a:off x="59202" y="1758516"/>
            <a:ext cx="45154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ifa</a:t>
            </a:r>
            <a:r>
              <a:rPr lang="de-DE" dirty="0"/>
              <a:t> Stuttgart, </a:t>
            </a:r>
            <a:r>
              <a:rPr lang="de-DE" dirty="0" err="1"/>
              <a:t>Photo</a:t>
            </a:r>
            <a:r>
              <a:rPr lang="de-DE" dirty="0"/>
              <a:t>: Luca </a:t>
            </a:r>
            <a:r>
              <a:rPr lang="de-DE" dirty="0" err="1"/>
              <a:t>Siermann</a:t>
            </a:r>
            <a:endParaRPr lang="de-DE" dirty="0"/>
          </a:p>
          <a:p>
            <a:endParaRPr lang="de-DE" dirty="0"/>
          </a:p>
        </p:txBody>
      </p:sp>
      <p:pic>
        <p:nvPicPr>
          <p:cNvPr id="9" name="Grafik 8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9F63032C-7D9B-48D6-B324-708562DAF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2AA52FC-0DED-4D83-AECB-9D9482DF3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70441" y="1134667"/>
            <a:ext cx="2666472" cy="490592"/>
          </a:xfrm>
        </p:spPr>
        <p:txBody>
          <a:bodyPr/>
          <a:lstStyle/>
          <a:p>
            <a:r>
              <a:rPr lang="de-DE" sz="2100" dirty="0" err="1"/>
              <a:t>Our</a:t>
            </a:r>
            <a:r>
              <a:rPr lang="de-DE" sz="2100" dirty="0"/>
              <a:t> </a:t>
            </a:r>
            <a:r>
              <a:rPr lang="de-DE" sz="2100" dirty="0" err="1"/>
              <a:t>topics</a:t>
            </a:r>
            <a:endParaRPr lang="de-DE" sz="21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244219" y="5639266"/>
            <a:ext cx="462390" cy="259096"/>
          </a:xfrm>
        </p:spPr>
        <p:txBody>
          <a:bodyPr/>
          <a:lstStyle/>
          <a:p>
            <a:pPr>
              <a:defRPr/>
            </a:pPr>
            <a:fld id="{40F9FF33-A09F-48A7-81FB-EB4C52823F7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547665" y="1592229"/>
            <a:ext cx="1941703" cy="1941703"/>
            <a:chOff x="262021" y="1147746"/>
            <a:chExt cx="2613209" cy="2736304"/>
          </a:xfrm>
        </p:grpSpPr>
        <p:pic>
          <p:nvPicPr>
            <p:cNvPr id="2052" name="Picture 4" descr="https://scontent.xx.fbcdn.net/v/t1.0-9/15055790_1376650255703005_2520472550749792288_n.jpg?oh=ab036d4f59a2ded68b04d148686b66ed&amp;oe=58D40EB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5" r="18757"/>
            <a:stretch/>
          </p:blipFill>
          <p:spPr bwMode="auto">
            <a:xfrm>
              <a:off x="262021" y="1147746"/>
              <a:ext cx="2613209" cy="27363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5" name="Textfeld 14"/>
            <p:cNvSpPr txBox="1"/>
            <p:nvPr/>
          </p:nvSpPr>
          <p:spPr>
            <a:xfrm>
              <a:off x="262021" y="3027811"/>
              <a:ext cx="2449623" cy="748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00000"/>
                </a:lnSpc>
                <a:buNone/>
              </a:pPr>
              <a:r>
                <a:rPr lang="de-DE" sz="1425" b="1" dirty="0" err="1">
                  <a:solidFill>
                    <a:schemeClr val="bg1"/>
                  </a:solidFill>
                  <a:latin typeface="Palatino Linotype" pitchFamily="18" charset="0"/>
                </a:rPr>
                <a:t>Dialogue</a:t>
              </a: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 </a:t>
              </a:r>
              <a:r>
                <a:rPr lang="de-DE" sz="1425" b="1" dirty="0" err="1">
                  <a:solidFill>
                    <a:schemeClr val="bg1"/>
                  </a:solidFill>
                  <a:latin typeface="Palatino Linotype" pitchFamily="18" charset="0"/>
                </a:rPr>
                <a:t>of</a:t>
              </a: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 </a:t>
              </a:r>
              <a:b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</a:br>
              <a:r>
                <a:rPr lang="de-DE" sz="1425" b="1" dirty="0" err="1">
                  <a:solidFill>
                    <a:schemeClr val="bg1"/>
                  </a:solidFill>
                  <a:latin typeface="Palatino Linotype" pitchFamily="18" charset="0"/>
                </a:rPr>
                <a:t>civil</a:t>
              </a: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 </a:t>
              </a:r>
              <a:r>
                <a:rPr lang="de-DE" sz="1425" b="1" dirty="0" err="1">
                  <a:solidFill>
                    <a:schemeClr val="bg1"/>
                  </a:solidFill>
                  <a:latin typeface="Palatino Linotype" pitchFamily="18" charset="0"/>
                </a:rPr>
                <a:t>societies</a:t>
              </a:r>
              <a:endParaRPr lang="de-DE" sz="1425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1169623" y="3591019"/>
            <a:ext cx="2156585" cy="1922536"/>
            <a:chOff x="44662" y="4429125"/>
            <a:chExt cx="2726432" cy="2709294"/>
          </a:xfrm>
        </p:grpSpPr>
        <p:pic>
          <p:nvPicPr>
            <p:cNvPr id="2057" name="Picture 9" descr="C:\Users\zoller\Downloads\large_Zaun_02_Lublin_P1040303_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5168"/>
            <a:stretch/>
          </p:blipFill>
          <p:spPr bwMode="auto">
            <a:xfrm>
              <a:off x="340556" y="4429125"/>
              <a:ext cx="2430538" cy="27092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2" name="Textfeld 21"/>
            <p:cNvSpPr txBox="1"/>
            <p:nvPr/>
          </p:nvSpPr>
          <p:spPr>
            <a:xfrm>
              <a:off x="44662" y="5982511"/>
              <a:ext cx="2567781" cy="748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Culture </a:t>
              </a:r>
              <a:r>
                <a:rPr lang="de-DE" sz="1425" b="1" dirty="0" err="1">
                  <a:solidFill>
                    <a:schemeClr val="bg1"/>
                  </a:solidFill>
                  <a:latin typeface="Palatino Linotype" pitchFamily="18" charset="0"/>
                </a:rPr>
                <a:t>and</a:t>
              </a: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 </a:t>
              </a:r>
              <a:b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</a:br>
              <a:r>
                <a:rPr lang="de-DE" sz="1425" b="1" dirty="0" err="1">
                  <a:solidFill>
                    <a:schemeClr val="bg1"/>
                  </a:solidFill>
                  <a:latin typeface="Palatino Linotype" pitchFamily="18" charset="0"/>
                </a:rPr>
                <a:t>Conflict</a:t>
              </a:r>
              <a:endParaRPr lang="de-DE" sz="1425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447959" y="3426946"/>
            <a:ext cx="1978282" cy="1937408"/>
            <a:chOff x="3071498" y="4011116"/>
            <a:chExt cx="2740786" cy="2730252"/>
          </a:xfrm>
        </p:grpSpPr>
        <p:pic>
          <p:nvPicPr>
            <p:cNvPr id="2054" name="Picture 6" descr="https://scontent.xx.fbcdn.net/t31.0-8/14125716_1296373877063977_2331226635770923105_o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2" r="12079"/>
            <a:stretch/>
          </p:blipFill>
          <p:spPr bwMode="auto">
            <a:xfrm>
              <a:off x="3128126" y="4011116"/>
              <a:ext cx="2684158" cy="27302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3" name="Textfeld 22"/>
            <p:cNvSpPr txBox="1"/>
            <p:nvPr/>
          </p:nvSpPr>
          <p:spPr>
            <a:xfrm>
              <a:off x="3071498" y="5647541"/>
              <a:ext cx="2567781" cy="748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Migration </a:t>
              </a:r>
              <a:r>
                <a:rPr lang="de-DE" sz="1425" b="1" dirty="0" err="1">
                  <a:solidFill>
                    <a:schemeClr val="bg1"/>
                  </a:solidFill>
                  <a:latin typeface="Palatino Linotype" pitchFamily="18" charset="0"/>
                </a:rPr>
                <a:t>and</a:t>
              </a: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 Culture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570192" y="1318185"/>
            <a:ext cx="2016897" cy="1897544"/>
            <a:chOff x="6035509" y="1137987"/>
            <a:chExt cx="2714407" cy="2674075"/>
          </a:xfrm>
        </p:grpSpPr>
        <p:pic>
          <p:nvPicPr>
            <p:cNvPr id="2059" name="Picture 11" descr="https://scontent.xx.fbcdn.net/t31.0-8/12291710_1102831416418225_5939029501493122639_o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" r="33540"/>
            <a:stretch/>
          </p:blipFill>
          <p:spPr bwMode="auto">
            <a:xfrm>
              <a:off x="6196138" y="1137987"/>
              <a:ext cx="2553778" cy="26740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4" name="Textfeld 23"/>
            <p:cNvSpPr txBox="1"/>
            <p:nvPr/>
          </p:nvSpPr>
          <p:spPr>
            <a:xfrm>
              <a:off x="6035509" y="3127825"/>
              <a:ext cx="2567780" cy="439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Europe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637665" y="1427250"/>
            <a:ext cx="1909940" cy="1909939"/>
            <a:chOff x="3239170" y="1192508"/>
            <a:chExt cx="2570460" cy="2691542"/>
          </a:xfrm>
        </p:grpSpPr>
        <p:pic>
          <p:nvPicPr>
            <p:cNvPr id="2056" name="Picture 8" descr="https://scontent.xx.fbcdn.net/t31.0-8/13041378_1205239839510715_6595122463409973854_o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8" r="19888"/>
            <a:stretch/>
          </p:blipFill>
          <p:spPr bwMode="auto">
            <a:xfrm>
              <a:off x="3239170" y="1192508"/>
              <a:ext cx="2570460" cy="26915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6" name="Textfeld 25"/>
            <p:cNvSpPr txBox="1"/>
            <p:nvPr/>
          </p:nvSpPr>
          <p:spPr>
            <a:xfrm>
              <a:off x="3372272" y="3328585"/>
              <a:ext cx="2304257" cy="439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00000"/>
                </a:lnSpc>
                <a:buNone/>
              </a:pP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Cultural </a:t>
              </a:r>
              <a:r>
                <a:rPr lang="de-DE" sz="1425" b="1" dirty="0" err="1">
                  <a:solidFill>
                    <a:schemeClr val="bg1"/>
                  </a:solidFill>
                  <a:latin typeface="Palatino Linotype" pitchFamily="18" charset="0"/>
                </a:rPr>
                <a:t>exchange</a:t>
              </a:r>
              <a:endParaRPr lang="de-DE" sz="1425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 flipH="1">
            <a:off x="5372803" y="3283750"/>
            <a:ext cx="2000318" cy="1876106"/>
            <a:chOff x="6813882" y="3380931"/>
            <a:chExt cx="2692095" cy="2643864"/>
          </a:xfrm>
        </p:grpSpPr>
        <p:pic>
          <p:nvPicPr>
            <p:cNvPr id="17" name="Picture 11"/>
            <p:cNvPicPr preferRelativeResize="0">
              <a:picLocks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1" t="5236" r="27877"/>
            <a:stretch/>
          </p:blipFill>
          <p:spPr bwMode="auto">
            <a:xfrm>
              <a:off x="6813882" y="3380931"/>
              <a:ext cx="2524926" cy="26438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8" name="Textfeld 17"/>
            <p:cNvSpPr txBox="1"/>
            <p:nvPr/>
          </p:nvSpPr>
          <p:spPr>
            <a:xfrm>
              <a:off x="6938197" y="4911728"/>
              <a:ext cx="2567780" cy="748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Research on </a:t>
              </a:r>
              <a:r>
                <a:rPr lang="de-DE" sz="1425" b="1" dirty="0" err="1">
                  <a:solidFill>
                    <a:schemeClr val="bg1"/>
                  </a:solidFill>
                  <a:latin typeface="Palatino Linotype" pitchFamily="18" charset="0"/>
                </a:rPr>
                <a:t>foreign</a:t>
              </a: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 </a:t>
              </a:r>
              <a:r>
                <a:rPr lang="de-DE" sz="1425" b="1" dirty="0" err="1">
                  <a:solidFill>
                    <a:schemeClr val="bg1"/>
                  </a:solidFill>
                  <a:latin typeface="Palatino Linotype" pitchFamily="18" charset="0"/>
                </a:rPr>
                <a:t>cultural</a:t>
              </a:r>
              <a:r>
                <a:rPr lang="de-DE" sz="1425" b="1" dirty="0">
                  <a:solidFill>
                    <a:schemeClr val="bg1"/>
                  </a:solidFill>
                  <a:latin typeface="Palatino Linotype" pitchFamily="18" charset="0"/>
                </a:rPr>
                <a:t> </a:t>
              </a:r>
              <a:r>
                <a:rPr lang="de-DE" sz="1425" b="1" dirty="0" err="1">
                  <a:solidFill>
                    <a:schemeClr val="bg1"/>
                  </a:solidFill>
                  <a:latin typeface="Palatino Linotype" pitchFamily="18" charset="0"/>
                </a:rPr>
                <a:t>policy</a:t>
              </a:r>
              <a:endParaRPr lang="de-DE" sz="1425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</p:grpSp>
      <p:pic>
        <p:nvPicPr>
          <p:cNvPr id="27" name="Picture 3">
            <a:extLst>
              <a:ext uri="{FF2B5EF4-FFF2-40B4-BE49-F238E27FC236}">
                <a16:creationId xmlns:a16="http://schemas.microsoft.com/office/drawing/2014/main" id="{91D13483-64FC-4E33-96B5-72F1BFF0E1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28" name="Grafik 2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2C1748DF-91E1-4A0E-A24E-62759ED571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3125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Palatino Linotype" pitchFamily="18" charset="0"/>
              </a:rPr>
              <a:t>Competence Centre for Culture and Foreign Policy</a:t>
            </a:r>
            <a:endParaRPr lang="de-DE" sz="2400" b="1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5916" y="2888940"/>
            <a:ext cx="4333138" cy="972108"/>
          </a:xfrm>
        </p:spPr>
        <p:txBody>
          <a:bodyPr/>
          <a:lstStyle/>
          <a:p>
            <a:r>
              <a:rPr lang="en-GB" sz="1050" dirty="0">
                <a:solidFill>
                  <a:schemeClr val="tx1"/>
                </a:solidFill>
              </a:rPr>
              <a:t>Research assignments and scholarships on topics related to Germany’s Foreign Cultural and Educational Policy</a:t>
            </a:r>
          </a:p>
          <a:p>
            <a:r>
              <a:rPr lang="en-GB" sz="1050" dirty="0">
                <a:solidFill>
                  <a:schemeClr val="tx1"/>
                </a:solidFill>
              </a:rPr>
              <a:t>Cooperation with universities, cultural organisations, media and business partners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4F3FD7-BE7E-47F9-B4D6-D2EB86F1EDF5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1350" dirty="0"/>
              <a:t>As a competence centre for culture and foreign policy, </a:t>
            </a:r>
            <a:r>
              <a:rPr lang="en-GB" sz="1350" dirty="0" err="1">
                <a:solidFill>
                  <a:schemeClr val="accent1"/>
                </a:solidFill>
              </a:rPr>
              <a:t>ifa</a:t>
            </a:r>
            <a:r>
              <a:rPr lang="en-GB" sz="1350" dirty="0">
                <a:solidFill>
                  <a:schemeClr val="accent1"/>
                </a:solidFill>
              </a:rPr>
              <a:t> is connecting civil societies</a:t>
            </a:r>
            <a:r>
              <a:rPr lang="en-GB" sz="1350" dirty="0"/>
              <a:t>, cultural practices, art, media and science.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3"/>
          </p:nvPr>
        </p:nvSpPr>
        <p:spPr>
          <a:xfrm>
            <a:off x="3815916" y="2564903"/>
            <a:ext cx="4266474" cy="318158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E73446"/>
                </a:solidFill>
              </a:rPr>
              <a:t>Research Program "Culture and Foreign Policy" 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815916" y="4185084"/>
            <a:ext cx="4109366" cy="11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732" tIns="23866" rIns="47732" bIns="23866" numCol="1" anchor="t" anchorCtr="0" compatLnSpc="1">
            <a:prstTxWarp prst="textNoShape">
              <a:avLst/>
            </a:prstTxWarp>
          </a:bodyPr>
          <a:lstStyle>
            <a:lvl1pPr marL="274638" indent="-274638"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E73446"/>
              </a:buClr>
              <a:buSzPct val="100000"/>
              <a:buFont typeface="Wingdings" pitchFamily="2" charset="2"/>
              <a:buChar char="n"/>
              <a:defRPr sz="19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549275" indent="-274638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7F7F7F"/>
              </a:buClr>
              <a:buSzPct val="85000"/>
              <a:buFont typeface="Wingdings" pitchFamily="2" charset="2"/>
              <a:buChar char="n"/>
              <a:defRPr sz="17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825500" indent="-274638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BFBFBF"/>
              </a:buClr>
              <a:buSzPct val="85000"/>
              <a:buFont typeface="Wingdings" pitchFamily="2" charset="2"/>
              <a:buChar char="n"/>
              <a:defRPr sz="1400" kern="1200" baseline="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100138" indent="-274638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BFBFBF"/>
              </a:buClr>
              <a:buSzPct val="85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376363" indent="-274638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BFBFBF"/>
              </a:buClr>
              <a:buSzPct val="85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1750162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584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4795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accent1"/>
                </a:solidFill>
              </a:rPr>
              <a:t>Dialogue between civil societies and state</a:t>
            </a:r>
          </a:p>
          <a:p>
            <a:r>
              <a:rPr lang="en-GB" sz="1050" dirty="0"/>
              <a:t>Communication of German culture and policy and </a:t>
            </a:r>
            <a:br>
              <a:rPr lang="en-GB" sz="1050" dirty="0"/>
            </a:br>
            <a:r>
              <a:rPr lang="en-GB" sz="1050" dirty="0"/>
              <a:t>exchange with other cultures</a:t>
            </a:r>
          </a:p>
          <a:p>
            <a:r>
              <a:rPr lang="en-GB" sz="1050" dirty="0"/>
              <a:t>Main topics: intercultural dialogue, social human rights, media policy, effective development, </a:t>
            </a:r>
            <a:r>
              <a:rPr lang="en-GB" sz="1050" dirty="0">
                <a:solidFill>
                  <a:schemeClr val="accent1"/>
                </a:solidFill>
              </a:rPr>
              <a:t>civil society and civic education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idx="4294967295"/>
          </p:nvPr>
        </p:nvSpPr>
        <p:spPr>
          <a:xfrm>
            <a:off x="3815916" y="3861049"/>
            <a:ext cx="4374486" cy="3044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E73446"/>
                </a:solidFill>
              </a:rPr>
              <a:t>Events and discussions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-552"/>
          <a:stretch/>
        </p:blipFill>
        <p:spPr bwMode="auto">
          <a:xfrm>
            <a:off x="853691" y="2672916"/>
            <a:ext cx="2819523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953599" y="4778792"/>
            <a:ext cx="2729698" cy="432048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750" dirty="0"/>
              <a:t>Panel discussion Views of Europe at Frankfurt Book Fair 2016,</a:t>
            </a:r>
            <a:br>
              <a:rPr lang="en-US" sz="750" dirty="0"/>
            </a:br>
            <a:r>
              <a:rPr lang="en-US" sz="750" dirty="0"/>
              <a:t>Photo: </a:t>
            </a:r>
            <a:r>
              <a:rPr lang="en-US" sz="750" dirty="0" err="1"/>
              <a:t>ifa</a:t>
            </a:r>
            <a:endParaRPr lang="en-US" sz="750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6B72F77-D92E-4763-B852-D27F9D52B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14" name="Grafik 13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D3D7D45D-0630-45F9-BF34-698A3C7F5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1481" y="1214754"/>
            <a:ext cx="6686550" cy="518517"/>
          </a:xfrm>
        </p:spPr>
        <p:txBody>
          <a:bodyPr/>
          <a:lstStyle/>
          <a:p>
            <a:r>
              <a:rPr lang="de-DE" sz="2400" b="1" dirty="0">
                <a:solidFill>
                  <a:schemeClr val="accent1"/>
                </a:solidFill>
                <a:latin typeface="Palatino Linotype" pitchFamily="18" charset="0"/>
              </a:rPr>
              <a:t>Visual </a:t>
            </a:r>
            <a:r>
              <a:rPr lang="de-DE" sz="2400" b="1" dirty="0" err="1">
                <a:solidFill>
                  <a:schemeClr val="accent1"/>
                </a:solidFill>
                <a:latin typeface="Palatino Linotype" pitchFamily="18" charset="0"/>
              </a:rPr>
              <a:t>Arts</a:t>
            </a:r>
            <a:r>
              <a:rPr lang="de-DE" sz="2400" b="1" dirty="0">
                <a:solidFill>
                  <a:schemeClr val="accent1"/>
                </a:solidFill>
                <a:latin typeface="Palatino Linotype" pitchFamily="18" charset="0"/>
              </a:rPr>
              <a:t> – A Global Language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734018" y="2456892"/>
            <a:ext cx="3230937" cy="3402378"/>
          </a:xfrm>
        </p:spPr>
        <p:txBody>
          <a:bodyPr/>
          <a:lstStyle/>
          <a:p>
            <a:r>
              <a:rPr lang="en-US" sz="1050" dirty="0"/>
              <a:t>exhibitions of contemporary art, architecture and design at the </a:t>
            </a:r>
            <a:r>
              <a:rPr lang="en-US" sz="1050" dirty="0" err="1"/>
              <a:t>ifa</a:t>
            </a:r>
            <a:r>
              <a:rPr lang="en-US" sz="1050" dirty="0"/>
              <a:t> Galleries in Berlin and Stuttgart</a:t>
            </a:r>
          </a:p>
          <a:p>
            <a:r>
              <a:rPr lang="en-US" sz="1050" dirty="0"/>
              <a:t>35 exhibitions of contemporary art in international museums</a:t>
            </a:r>
          </a:p>
          <a:p>
            <a:r>
              <a:rPr lang="en-US" sz="1050" dirty="0"/>
              <a:t>Coordination of the German Pavilion at the Venice Biennale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7DF196-DA2D-422E-90F0-CE08BB23C15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845587" y="4671139"/>
            <a:ext cx="3714749" cy="595304"/>
          </a:xfrm>
        </p:spPr>
        <p:txBody>
          <a:bodyPr>
            <a:noAutofit/>
          </a:bodyPr>
          <a:lstStyle/>
          <a:p>
            <a:r>
              <a:rPr lang="de-DE" dirty="0" err="1"/>
              <a:t>Untie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Tie</a:t>
            </a:r>
            <a:r>
              <a:rPr lang="de-DE" dirty="0"/>
              <a:t>. </a:t>
            </a:r>
            <a:r>
              <a:rPr lang="de-DE" dirty="0" err="1"/>
              <a:t>Pascale</a:t>
            </a:r>
            <a:r>
              <a:rPr lang="de-DE" dirty="0"/>
              <a:t> </a:t>
            </a:r>
            <a:r>
              <a:rPr lang="de-DE" dirty="0" err="1"/>
              <a:t>Tayou</a:t>
            </a:r>
            <a:r>
              <a:rPr lang="de-DE" dirty="0"/>
              <a:t>: </a:t>
            </a:r>
            <a:r>
              <a:rPr lang="de-DE" dirty="0" err="1"/>
              <a:t>Kolmanskop</a:t>
            </a:r>
            <a:r>
              <a:rPr lang="de-DE" dirty="0"/>
              <a:t> </a:t>
            </a:r>
            <a:r>
              <a:rPr lang="de-DE" dirty="0" err="1"/>
              <a:t>Dream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 Exhibition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ifa</a:t>
            </a:r>
            <a:r>
              <a:rPr lang="de-DE" dirty="0"/>
              <a:t> Gallery Berlin,</a:t>
            </a:r>
            <a:br>
              <a:rPr lang="de-DE" dirty="0"/>
            </a:br>
            <a:r>
              <a:rPr lang="de-DE" dirty="0"/>
              <a:t>March 2017, </a:t>
            </a:r>
            <a:br>
              <a:rPr lang="de-DE" dirty="0"/>
            </a:br>
            <a:r>
              <a:rPr lang="de-DE" dirty="0" err="1"/>
              <a:t>Photo</a:t>
            </a:r>
            <a:r>
              <a:rPr lang="de-DE" dirty="0"/>
              <a:t>: </a:t>
            </a:r>
            <a:r>
              <a:rPr lang="de-DE" dirty="0" err="1"/>
              <a:t>ifa</a:t>
            </a:r>
            <a:endParaRPr lang="de-DE" dirty="0"/>
          </a:p>
          <a:p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857251" y="1808561"/>
            <a:ext cx="6685360" cy="810815"/>
          </a:xfrm>
        </p:spPr>
        <p:txBody>
          <a:bodyPr/>
          <a:lstStyle/>
          <a:p>
            <a:pPr marL="0" indent="0">
              <a:buNone/>
            </a:pPr>
            <a:r>
              <a:rPr lang="en-GB" sz="1350" b="1" dirty="0"/>
              <a:t>         </a:t>
            </a:r>
            <a:r>
              <a:rPr lang="en-GB" sz="1350" b="1" dirty="0" err="1"/>
              <a:t>ifa</a:t>
            </a:r>
            <a:r>
              <a:rPr lang="en-GB" sz="1350" b="1" dirty="0"/>
              <a:t> is one of the leading organisations in the area of international art exchange.</a:t>
            </a:r>
          </a:p>
        </p:txBody>
      </p:sp>
      <p:pic>
        <p:nvPicPr>
          <p:cNvPr id="11" name="Bildplatzhalt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51" y="2240868"/>
            <a:ext cx="3656875" cy="244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F79F9AE8-7CA3-4354-A8C3-28804E55A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13" name="Grafik 12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76C79C72-58AF-4FC4-BBF0-A4F09D839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1558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err="1">
                <a:solidFill>
                  <a:schemeClr val="accent1"/>
                </a:solidFill>
              </a:rPr>
              <a:t>ifa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Akademie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5946" y="2348880"/>
            <a:ext cx="4302478" cy="3600400"/>
          </a:xfrm>
        </p:spPr>
        <p:txBody>
          <a:bodyPr/>
          <a:lstStyle/>
          <a:p>
            <a:r>
              <a:rPr lang="en-US" sz="1600" dirty="0"/>
              <a:t>German courses (young professionals, migrants, refugees) in combination with social literacy (civic education)</a:t>
            </a:r>
          </a:p>
          <a:p>
            <a:r>
              <a:rPr lang="en-US" sz="1600" dirty="0"/>
              <a:t>seminars  and trainings in the field of culture and education</a:t>
            </a:r>
          </a:p>
          <a:p>
            <a:r>
              <a:rPr lang="en-US" sz="1600" dirty="0"/>
              <a:t>linked with EUNIC, cooperates with the Academy of the Department for Foreign Affairs</a:t>
            </a:r>
          </a:p>
          <a:p>
            <a:r>
              <a:rPr lang="en-US" sz="1600" dirty="0"/>
              <a:t>Civic education for migrants, refugees, immigrants</a:t>
            </a:r>
          </a:p>
          <a:p>
            <a:r>
              <a:rPr lang="en-US" sz="1600" dirty="0"/>
              <a:t>Volunteering services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www.ifa-akademie.de</a:t>
            </a:r>
            <a:endParaRPr lang="en-US" sz="1600" dirty="0"/>
          </a:p>
          <a:p>
            <a:pPr marL="0" indent="0">
              <a:buNone/>
            </a:pPr>
            <a:endParaRPr lang="en-GB" sz="105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B322C5-A42A-4FFF-A59B-7413C344EC15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2"/>
          </p:nvPr>
        </p:nvSpPr>
        <p:spPr>
          <a:xfrm>
            <a:off x="4085946" y="2024844"/>
            <a:ext cx="3942438" cy="324036"/>
          </a:xfrm>
        </p:spPr>
        <p:txBody>
          <a:bodyPr>
            <a:normAutofit/>
          </a:bodyPr>
          <a:lstStyle/>
          <a:p>
            <a:r>
              <a:rPr lang="de-DE" sz="1350" dirty="0" err="1">
                <a:solidFill>
                  <a:srgbClr val="E73446"/>
                </a:solidFill>
              </a:rPr>
              <a:t>ifa</a:t>
            </a:r>
            <a:r>
              <a:rPr lang="de-DE" sz="1350" dirty="0">
                <a:solidFill>
                  <a:srgbClr val="E73446"/>
                </a:solidFill>
              </a:rPr>
              <a:t> Akademie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1883366" y="4401108"/>
            <a:ext cx="2040563" cy="324036"/>
          </a:xfrm>
        </p:spPr>
        <p:txBody>
          <a:bodyPr/>
          <a:lstStyle/>
          <a:p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German, 2016</a:t>
            </a:r>
            <a:br>
              <a:rPr lang="de-DE" dirty="0"/>
            </a:br>
            <a:r>
              <a:rPr lang="de-DE" dirty="0" err="1"/>
              <a:t>Photo</a:t>
            </a:r>
            <a:r>
              <a:rPr lang="de-DE" dirty="0"/>
              <a:t>: Luca </a:t>
            </a:r>
            <a:r>
              <a:rPr lang="de-DE" dirty="0" err="1"/>
              <a:t>Siermann</a:t>
            </a:r>
            <a:endParaRPr lang="de-DE" dirty="0"/>
          </a:p>
          <a:p>
            <a:endParaRPr lang="de-DE" dirty="0"/>
          </a:p>
        </p:txBody>
      </p:sp>
      <p:pic>
        <p:nvPicPr>
          <p:cNvPr id="10" name="Picture 2" descr="C:\Users\zoller\AppData\Local\Microsoft\Windows\Temporary Internet Files\Content.IE5\K1XFITGP\_6LS2603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r="9585"/>
          <a:stretch>
            <a:fillRect/>
          </a:stretch>
        </p:blipFill>
        <p:spPr bwMode="auto">
          <a:xfrm>
            <a:off x="857252" y="1916832"/>
            <a:ext cx="3013666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75CF915-D209-4BEE-8631-E254E35CC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12" name="Grafik 11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02BA576A-2CB4-49FB-AD26-EA0D019C1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8112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accent1"/>
                </a:solidFill>
                <a:latin typeface="Palatino Linotype" pitchFamily="18" charset="0"/>
              </a:rPr>
              <a:t>Migration and Culture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34018" y="2321877"/>
            <a:ext cx="3230937" cy="567063"/>
          </a:xfrm>
        </p:spPr>
        <p:txBody>
          <a:bodyPr>
            <a:normAutofit lnSpcReduction="10000"/>
          </a:bodyPr>
          <a:lstStyle/>
          <a:p>
            <a:r>
              <a:rPr lang="en-US" sz="1050" dirty="0"/>
              <a:t>Work placements for young professionals and volunteers that work in the field of migration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E7980-A336-4E15-83C1-E92C00A987CC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4294967295"/>
          </p:nvPr>
        </p:nvSpPr>
        <p:spPr>
          <a:xfrm>
            <a:off x="2951821" y="4968171"/>
            <a:ext cx="1566173" cy="675075"/>
          </a:xfrm>
        </p:spPr>
        <p:txBody>
          <a:bodyPr/>
          <a:lstStyle/>
          <a:p>
            <a:pPr marL="0" indent="0" algn="r">
              <a:buNone/>
            </a:pPr>
            <a:r>
              <a:rPr lang="de-DE" sz="750" dirty="0"/>
              <a:t>Burundi Action on </a:t>
            </a:r>
            <a:r>
              <a:rPr lang="de-DE" sz="750" dirty="0" err="1"/>
              <a:t>Armed</a:t>
            </a:r>
            <a:r>
              <a:rPr lang="de-DE" sz="750" dirty="0"/>
              <a:t> </a:t>
            </a:r>
            <a:r>
              <a:rPr lang="de-DE" sz="750" dirty="0" err="1"/>
              <a:t>Violence</a:t>
            </a:r>
            <a:r>
              <a:rPr lang="de-DE" sz="750" dirty="0"/>
              <a:t> 2015,</a:t>
            </a:r>
            <a:br>
              <a:rPr lang="de-DE" sz="750" dirty="0"/>
            </a:br>
            <a:r>
              <a:rPr lang="de-DE" sz="750" dirty="0" err="1"/>
              <a:t>Photo</a:t>
            </a:r>
            <a:r>
              <a:rPr lang="de-DE" sz="750" dirty="0"/>
              <a:t>: </a:t>
            </a:r>
            <a:r>
              <a:rPr lang="de-DE" sz="750" dirty="0" err="1"/>
              <a:t>AoAV</a:t>
            </a:r>
            <a:endParaRPr lang="de-DE" sz="75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>
            <a:fillRect/>
          </a:stretch>
        </p:blipFill>
        <p:spPr bwMode="auto">
          <a:xfrm>
            <a:off x="0" y="1634074"/>
            <a:ext cx="45154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734018" y="1862826"/>
            <a:ext cx="3294366" cy="432048"/>
          </a:xfrm>
        </p:spPr>
        <p:txBody>
          <a:bodyPr>
            <a:normAutofit/>
          </a:bodyPr>
          <a:lstStyle/>
          <a:p>
            <a:pPr algn="l"/>
            <a:r>
              <a:rPr lang="de-DE" sz="1350" b="1" dirty="0">
                <a:solidFill>
                  <a:srgbClr val="E73446"/>
                </a:solidFill>
                <a:latin typeface="Palatino Linotype" pitchFamily="18" charset="0"/>
              </a:rPr>
              <a:t>CCP </a:t>
            </a:r>
            <a:r>
              <a:rPr lang="en-GB" sz="1350" b="1" dirty="0">
                <a:solidFill>
                  <a:srgbClr val="E73446"/>
                </a:solidFill>
                <a:latin typeface="Palatino Linotype" pitchFamily="18" charset="0"/>
              </a:rPr>
              <a:t>Refugees and Migration</a:t>
            </a:r>
          </a:p>
        </p:txBody>
      </p:sp>
      <p:sp>
        <p:nvSpPr>
          <p:cNvPr id="10" name="Textplatzhalter 4"/>
          <p:cNvSpPr txBox="1">
            <a:spLocks/>
          </p:cNvSpPr>
          <p:nvPr/>
        </p:nvSpPr>
        <p:spPr bwMode="auto">
          <a:xfrm>
            <a:off x="4742132" y="2907929"/>
            <a:ext cx="329436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732" tIns="23866" rIns="47732" bIns="23866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E73446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274637" indent="0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7F7F7F"/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550862" indent="0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BFBFBF"/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825500" indent="0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BFBFBF"/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101725" indent="0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BFBFBF"/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1750162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584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4795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350" b="1" dirty="0">
                <a:solidFill>
                  <a:srgbClr val="E73446"/>
                </a:solidFill>
              </a:rPr>
              <a:t>Press review and series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729929" y="3231965"/>
            <a:ext cx="3230937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732" tIns="23866" rIns="47732" bIns="23866" numCol="1" anchor="t" anchorCtr="0" compatLnSpc="1">
            <a:prstTxWarp prst="textNoShape">
              <a:avLst/>
            </a:prstTxWarp>
          </a:bodyPr>
          <a:lstStyle>
            <a:lvl1pPr marL="274638" indent="-274638"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E73446"/>
              </a:buClr>
              <a:buSzPct val="100000"/>
              <a:buFont typeface="Wingdings" pitchFamily="2" charset="2"/>
              <a:buChar char="n"/>
              <a:defRPr sz="19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549275" indent="-274638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7F7F7F"/>
              </a:buClr>
              <a:buSzPct val="85000"/>
              <a:buFont typeface="Wingdings" pitchFamily="2" charset="2"/>
              <a:buChar char="n"/>
              <a:defRPr sz="17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825500" indent="-274638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BFBFBF"/>
              </a:buClr>
              <a:buSzPct val="85000"/>
              <a:buFont typeface="Wingdings" pitchFamily="2" charset="2"/>
              <a:buChar char="n"/>
              <a:defRPr sz="1400" kern="1200" baseline="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100138" indent="-274638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BFBFBF"/>
              </a:buClr>
              <a:buSzPct val="85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376363" indent="-274638" algn="l" rtl="0" eaLnBrk="0" fontAlgn="base" hangingPunct="0">
              <a:lnSpc>
                <a:spcPct val="110000"/>
              </a:lnSpc>
              <a:spcBef>
                <a:spcPts val="413"/>
              </a:spcBef>
              <a:spcAft>
                <a:spcPct val="0"/>
              </a:spcAft>
              <a:buClr>
                <a:srgbClr val="BFBFBF"/>
              </a:buClr>
              <a:buSzPct val="85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1750162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584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4795" indent="-159106" algn="l" defTabSz="636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/>
              <a:t>Press Review „</a:t>
            </a:r>
            <a:r>
              <a:rPr lang="de-DE" sz="1050" dirty="0" err="1"/>
              <a:t>Flucht.Migration.Kultur</a:t>
            </a:r>
            <a:r>
              <a:rPr lang="de-DE" sz="1050" dirty="0"/>
              <a:t>“ (</a:t>
            </a:r>
            <a:r>
              <a:rPr lang="de-DE" sz="1050" dirty="0" err="1"/>
              <a:t>Escape.Migration.Culture</a:t>
            </a:r>
            <a:r>
              <a:rPr lang="de-DE" sz="1050" dirty="0"/>
              <a:t>)</a:t>
            </a:r>
          </a:p>
          <a:p>
            <a:r>
              <a:rPr lang="de-DE" sz="1050" dirty="0" err="1"/>
              <a:t>Weekly</a:t>
            </a:r>
            <a:r>
              <a:rPr lang="de-DE" sz="1050" dirty="0"/>
              <a:t> Facebook </a:t>
            </a:r>
            <a:r>
              <a:rPr lang="de-DE" sz="1050" dirty="0" err="1"/>
              <a:t>series</a:t>
            </a:r>
            <a:r>
              <a:rPr lang="de-DE" sz="1050" dirty="0"/>
              <a:t> (</a:t>
            </a:r>
            <a:r>
              <a:rPr lang="de-DE" sz="1050" dirty="0" err="1"/>
              <a:t>Fridays</a:t>
            </a:r>
            <a:r>
              <a:rPr lang="de-DE" sz="1050" dirty="0"/>
              <a:t>): </a:t>
            </a:r>
            <a:br>
              <a:rPr lang="de-DE" sz="1050" dirty="0"/>
            </a:br>
            <a:r>
              <a:rPr lang="de-DE" sz="1050" dirty="0" err="1"/>
              <a:t>articles</a:t>
            </a:r>
            <a:r>
              <a:rPr lang="de-DE" sz="1050" dirty="0"/>
              <a:t> </a:t>
            </a:r>
            <a:r>
              <a:rPr lang="de-DE" sz="1050" dirty="0" err="1"/>
              <a:t>concerning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</a:t>
            </a:r>
            <a:r>
              <a:rPr lang="de-DE" sz="1050" dirty="0" err="1"/>
              <a:t>topic</a:t>
            </a:r>
            <a:endParaRPr lang="de-DE" sz="1050" b="1" dirty="0"/>
          </a:p>
          <a:p>
            <a:pPr marL="0" indent="0">
              <a:buNone/>
            </a:pPr>
            <a:endParaRPr lang="en-US" sz="1050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71965EF1-32D5-4EFC-AC4C-DD0372998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14" name="Grafik 13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B6163124-2D41-4D2B-92E9-C129B914B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89975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Palatino Linotype" pitchFamily="18" charset="0"/>
              </a:rPr>
              <a:t>Strengthening intercultural mediators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55976" y="2240868"/>
            <a:ext cx="3564396" cy="2700300"/>
          </a:xfrm>
        </p:spPr>
        <p:txBody>
          <a:bodyPr/>
          <a:lstStyle/>
          <a:p>
            <a:r>
              <a:rPr lang="en-US" sz="1050" dirty="0"/>
              <a:t>Work stays for </a:t>
            </a:r>
          </a:p>
          <a:p>
            <a:pPr lvl="1"/>
            <a:r>
              <a:rPr lang="en-US" sz="1050" dirty="0"/>
              <a:t>Young professionals and volunteers</a:t>
            </a:r>
          </a:p>
          <a:p>
            <a:pPr lvl="1"/>
            <a:r>
              <a:rPr lang="en-US" sz="1050" dirty="0"/>
              <a:t>From Germany and Islamic countries</a:t>
            </a:r>
          </a:p>
          <a:p>
            <a:r>
              <a:rPr lang="en-US" sz="1050" dirty="0"/>
              <a:t>Professional and intercultural experience abroad in the context of their working environment</a:t>
            </a:r>
          </a:p>
          <a:p>
            <a:r>
              <a:rPr lang="en-US" sz="1050" dirty="0"/>
              <a:t>Participants become multipliers in their home countries</a:t>
            </a:r>
          </a:p>
          <a:p>
            <a:pPr marL="0" indent="0">
              <a:buNone/>
            </a:pPr>
            <a:r>
              <a:rPr lang="en-US" sz="1350" b="1" dirty="0" err="1">
                <a:solidFill>
                  <a:srgbClr val="E73446"/>
                </a:solidFill>
              </a:rPr>
              <a:t>CrossCulture</a:t>
            </a:r>
            <a:r>
              <a:rPr lang="en-US" sz="1350" b="1" dirty="0">
                <a:solidFill>
                  <a:srgbClr val="E73446"/>
                </a:solidFill>
              </a:rPr>
              <a:t> Alumni</a:t>
            </a:r>
          </a:p>
          <a:p>
            <a:r>
              <a:rPr lang="en-US" sz="1050" dirty="0"/>
              <a:t>Support for alumni projects</a:t>
            </a:r>
          </a:p>
          <a:p>
            <a:r>
              <a:rPr lang="en-US" sz="1050" dirty="0"/>
              <a:t>facilitation of network-building</a:t>
            </a:r>
          </a:p>
          <a:p>
            <a:r>
              <a:rPr lang="en-US" sz="1050" dirty="0"/>
              <a:t>Civic education for a “global we”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F9FF33-A09F-48A7-81FB-EB4C52823F7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2"/>
          </p:nvPr>
        </p:nvSpPr>
        <p:spPr>
          <a:xfrm>
            <a:off x="4355976" y="1916832"/>
            <a:ext cx="3564396" cy="324036"/>
          </a:xfrm>
        </p:spPr>
        <p:txBody>
          <a:bodyPr>
            <a:normAutofit/>
          </a:bodyPr>
          <a:lstStyle/>
          <a:p>
            <a:r>
              <a:rPr lang="de-DE" sz="1350" dirty="0" err="1">
                <a:solidFill>
                  <a:srgbClr val="E73446"/>
                </a:solidFill>
              </a:rPr>
              <a:t>CrossCulture</a:t>
            </a:r>
            <a:r>
              <a:rPr lang="de-DE" sz="1350" dirty="0">
                <a:solidFill>
                  <a:srgbClr val="E73446"/>
                </a:solidFill>
              </a:rPr>
              <a:t> Programme (CCP)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857251" y="4779150"/>
            <a:ext cx="3444719" cy="324036"/>
          </a:xfrm>
        </p:spPr>
        <p:txBody>
          <a:bodyPr/>
          <a:lstStyle/>
          <a:p>
            <a:r>
              <a:rPr lang="de-DE" dirty="0" err="1"/>
              <a:t>CrossCulture</a:t>
            </a:r>
            <a:r>
              <a:rPr lang="de-DE" dirty="0"/>
              <a:t> -Workshop, Stuttgart, November 2016,</a:t>
            </a:r>
            <a:br>
              <a:rPr lang="de-DE" dirty="0"/>
            </a:br>
            <a:r>
              <a:rPr lang="de-DE" dirty="0" err="1"/>
              <a:t>Photo</a:t>
            </a:r>
            <a:r>
              <a:rPr lang="de-DE" dirty="0"/>
              <a:t>: Wolfgang Kuhnle/</a:t>
            </a:r>
            <a:r>
              <a:rPr lang="de-DE" dirty="0" err="1"/>
              <a:t>ifa</a:t>
            </a:r>
            <a:endParaRPr lang="de-DE" dirty="0"/>
          </a:p>
          <a:p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9" r="9539"/>
          <a:stretch>
            <a:fillRect/>
          </a:stretch>
        </p:blipFill>
        <p:spPr bwMode="auto">
          <a:xfrm>
            <a:off x="857251" y="2024845"/>
            <a:ext cx="3360719" cy="27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2270621-B26F-4060-B688-527797A57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11" name="Grafik 1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F119B8C-6C96-4426-AD05-0B1CDC6D8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112513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Diversity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&amp; Senior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Samples of good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practice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83" y="1484784"/>
            <a:ext cx="7952071" cy="4581128"/>
          </a:xfrm>
        </p:spPr>
        <p:txBody>
          <a:bodyPr>
            <a:normAutofit/>
          </a:bodyPr>
          <a:lstStyle/>
          <a:p>
            <a:pPr marL="114300" indent="0">
              <a:buClr>
                <a:schemeClr val="tx1"/>
              </a:buClr>
              <a:buSzPct val="80000"/>
              <a:buNone/>
              <a:defRPr/>
            </a:pPr>
            <a:r>
              <a:rPr lang="de-DE" sz="2000" b="1" i="1" dirty="0">
                <a:solidFill>
                  <a:schemeClr val="tx1"/>
                </a:solidFill>
                <a:latin typeface="Calibri" pitchFamily="34" charset="0"/>
              </a:rPr>
              <a:t>AGDW – Arbeitsgemeinschaft für die eine Welt –</a:t>
            </a:r>
            <a:br>
              <a:rPr lang="de-DE" sz="2000" b="1" i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Volunteers to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assist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accompany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refugees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br>
              <a:rPr lang="de-DE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operation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of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shelters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housing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project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br>
              <a:rPr lang="de-DE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sustainable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development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mentoring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programs</a:t>
            </a:r>
            <a:r>
              <a:rPr lang="de-DE" sz="2000" b="1" i="1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14300" indent="0">
              <a:buClr>
                <a:schemeClr val="tx1"/>
              </a:buClr>
              <a:buSzPct val="80000"/>
              <a:buNone/>
              <a:defRPr/>
            </a:pPr>
            <a:br>
              <a:rPr lang="de-DE" sz="2000" b="1" i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sz="2000" b="1" i="1" dirty="0">
                <a:solidFill>
                  <a:schemeClr val="tx1"/>
                </a:solidFill>
                <a:latin typeface="Calibri" pitchFamily="34" charset="0"/>
              </a:rPr>
              <a:t>Forum der Kulturen </a:t>
            </a:r>
            <a:r>
              <a:rPr lang="de-DE" sz="2000" b="1" i="1" dirty="0" err="1">
                <a:solidFill>
                  <a:schemeClr val="tx1"/>
                </a:solidFill>
                <a:latin typeface="Calibri" pitchFamily="34" charset="0"/>
              </a:rPr>
              <a:t>Stutgart</a:t>
            </a:r>
            <a:r>
              <a:rPr lang="de-DE" sz="2000" b="1" i="1" dirty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Umbrella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organisation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of migrants‘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organisations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clubs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in Stuttgart with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app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. 270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member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institutions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;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cultural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and social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programs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cultural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festival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migration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development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migrant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civic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society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empowerment</a:t>
            </a:r>
            <a:endParaRPr lang="de-DE" sz="2000" b="1" i="1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buClr>
                <a:schemeClr val="tx1"/>
              </a:buClr>
              <a:buSzPct val="80000"/>
              <a:buNone/>
              <a:defRPr/>
            </a:pPr>
            <a:br>
              <a:rPr lang="de-DE" sz="2000" b="1" i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sz="2000" b="1" i="1" dirty="0">
                <a:solidFill>
                  <a:schemeClr val="tx1"/>
                </a:solidFill>
                <a:latin typeface="Calibri" pitchFamily="34" charset="0"/>
              </a:rPr>
              <a:t>Stadtseniorenrat 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City‘s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seniors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‘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citizens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council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companion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meeting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programms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local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programs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help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for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children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with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homework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from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school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health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endParaRPr lang="de-DE" sz="2000" b="1" i="1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224136" cy="6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D6E67C7A-03C5-43E7-8C8F-93DD41830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10" name="Grafik 9" descr="Ein Bild, das Person, Mann, Kuchen, drinnen enthält.&#10;&#10;Automatisch generierte Beschreibung">
            <a:extLst>
              <a:ext uri="{FF2B5EF4-FFF2-40B4-BE49-F238E27FC236}">
                <a16:creationId xmlns:a16="http://schemas.microsoft.com/office/drawing/2014/main" id="{58A9AE02-B1D8-44A7-8D85-5705B60DFF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54155"/>
            <a:ext cx="25202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7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What is „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“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 fontScale="92500" lnSpcReduction="20000"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Volunteering</a:t>
            </a:r>
            <a:r>
              <a:rPr lang="en-US" dirty="0">
                <a:solidFill>
                  <a:schemeClr val="tx1"/>
                </a:solidFill>
              </a:rPr>
              <a:t> is also renowned for </a:t>
            </a:r>
            <a:r>
              <a:rPr lang="en-US" b="1" dirty="0">
                <a:solidFill>
                  <a:schemeClr val="tx1"/>
                </a:solidFill>
              </a:rPr>
              <a:t>skill develop</a:t>
            </a:r>
            <a:r>
              <a:rPr lang="en-US" dirty="0">
                <a:solidFill>
                  <a:schemeClr val="tx1"/>
                </a:solidFill>
              </a:rPr>
              <a:t>ment and is often intended to </a:t>
            </a:r>
            <a:r>
              <a:rPr lang="en-US" b="1" dirty="0">
                <a:solidFill>
                  <a:schemeClr val="tx1"/>
                </a:solidFill>
              </a:rPr>
              <a:t>promote goo</a:t>
            </a:r>
            <a:r>
              <a:rPr lang="en-US" dirty="0">
                <a:solidFill>
                  <a:schemeClr val="tx1"/>
                </a:solidFill>
              </a:rPr>
              <a:t>dness or to improve human quality of life.”</a:t>
            </a: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Volunteering</a:t>
            </a:r>
            <a:r>
              <a:rPr lang="en-US" dirty="0">
                <a:solidFill>
                  <a:schemeClr val="tx1"/>
                </a:solidFill>
              </a:rPr>
              <a:t> may have </a:t>
            </a:r>
            <a:r>
              <a:rPr lang="en-US" b="1" dirty="0">
                <a:solidFill>
                  <a:schemeClr val="tx1"/>
                </a:solidFill>
              </a:rPr>
              <a:t>positive benefits for the volunteer </a:t>
            </a:r>
            <a:r>
              <a:rPr lang="en-US" dirty="0">
                <a:solidFill>
                  <a:schemeClr val="tx1"/>
                </a:solidFill>
              </a:rPr>
              <a:t>as well as for the person or community served.”</a:t>
            </a: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“It is also intended to make contacts for </a:t>
            </a:r>
            <a:r>
              <a:rPr lang="en-US" b="1" dirty="0">
                <a:solidFill>
                  <a:schemeClr val="tx1"/>
                </a:solidFill>
              </a:rPr>
              <a:t>possible employment</a:t>
            </a:r>
            <a:r>
              <a:rPr lang="en-US" dirty="0">
                <a:solidFill>
                  <a:schemeClr val="tx1"/>
                </a:solidFill>
              </a:rPr>
              <a:t>. Many volunteers are specifically trained in the areas they work, such as medicine, education, or emergency rescue.” </a:t>
            </a: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sz="1200" i="1" dirty="0">
                <a:solidFill>
                  <a:schemeClr val="tx1"/>
                </a:solidFill>
              </a:rPr>
              <a:t>Warburton, Jeni; Oppenheimer, Melanie (2000). Volunteers and Volunteering. The Federation Press.)</a:t>
            </a:r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B5D29C3F-6717-4F7A-AB79-1D45B272E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51E8C6A-4951-4D2A-9F0A-F0C8D9A0C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12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112513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Diversity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&amp; Senior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Samples of good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practice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83" y="1484784"/>
            <a:ext cx="7952071" cy="45811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de-DE" b="1" i="1" dirty="0">
                <a:solidFill>
                  <a:schemeClr val="tx1"/>
                </a:solidFill>
                <a:latin typeface="Calibri" pitchFamily="34" charset="0"/>
              </a:rPr>
              <a:t>German-Turkish Forum 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– Migrants‘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association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working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in German-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Turkish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context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– intergenerational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programs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women‘s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integration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programs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b="1" i="1" dirty="0">
                <a:solidFill>
                  <a:schemeClr val="tx1"/>
                </a:solidFill>
                <a:latin typeface="Calibri" pitchFamily="34" charset="0"/>
              </a:rPr>
              <a:t>Integrationslotsen 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– Integration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scouts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run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by City of Stuttgart –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companion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programme</a:t>
            </a:r>
            <a:endParaRPr lang="de-DE" b="1" i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br>
              <a:rPr lang="de-DE" b="1" i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b="1" i="1" dirty="0">
                <a:solidFill>
                  <a:schemeClr val="tx1"/>
                </a:solidFill>
                <a:latin typeface="Calibri" pitchFamily="34" charset="0"/>
              </a:rPr>
              <a:t>„Mama lernt Deutsch“ 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– „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Mum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learns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German“ –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language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acquisition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program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also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active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in France,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Switzerland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, Austria, Spain.</a:t>
            </a:r>
            <a:endParaRPr lang="lt-LT" b="1" i="1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224136" cy="6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D6E67C7A-03C5-43E7-8C8F-93DD41830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6" name="Grafik 5" descr="Ein Bild, das Person, Wand, drinnen, haltend enthält.&#10;&#10;Automatisch generierte Beschreibung">
            <a:extLst>
              <a:ext uri="{FF2B5EF4-FFF2-40B4-BE49-F238E27FC236}">
                <a16:creationId xmlns:a16="http://schemas.microsoft.com/office/drawing/2014/main" id="{F53CAF1F-746A-4377-940F-7B1330405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33432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0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112513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Diversity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&amp; Senior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Samples of good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practice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83" y="1484784"/>
            <a:ext cx="7952071" cy="45811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de-DE" b="1" i="1" dirty="0">
                <a:solidFill>
                  <a:schemeClr val="tx1"/>
                </a:solidFill>
                <a:latin typeface="Calibri" pitchFamily="34" charset="0"/>
              </a:rPr>
              <a:t>Leseohren 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– Motivation of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young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read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more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books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texts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accompanied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by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seniors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who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motivate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read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endParaRPr lang="de-DE" b="1" i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de-DE" b="1" i="1" dirty="0">
                <a:solidFill>
                  <a:schemeClr val="tx1"/>
                </a:solidFill>
                <a:latin typeface="Calibri" pitchFamily="34" charset="0"/>
              </a:rPr>
              <a:t>Sport im Park 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– Sports in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park,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run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by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City‘s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department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for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sports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, by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volunteers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and professional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trainers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sports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for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seniors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and migrants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endParaRPr lang="de-DE" i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de-DE" b="1" i="1" dirty="0">
                <a:solidFill>
                  <a:schemeClr val="tx1"/>
                </a:solidFill>
                <a:latin typeface="Calibri" pitchFamily="34" charset="0"/>
              </a:rPr>
              <a:t>„</a:t>
            </a:r>
            <a:r>
              <a:rPr lang="de-DE" b="1" i="1" dirty="0" err="1">
                <a:solidFill>
                  <a:schemeClr val="tx1"/>
                </a:solidFill>
                <a:latin typeface="Calibri" pitchFamily="34" charset="0"/>
              </a:rPr>
              <a:t>Let‘s</a:t>
            </a:r>
            <a:r>
              <a:rPr lang="de-DE" b="1" i="1" dirty="0">
                <a:solidFill>
                  <a:schemeClr val="tx1"/>
                </a:solidFill>
                <a:latin typeface="Calibri" pitchFamily="34" charset="0"/>
              </a:rPr>
              <a:t> Putz“ 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– „City clean up“ to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fight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litter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garbage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city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districts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de-DE" i="1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de-DE" i="1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224136" cy="6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D6E67C7A-03C5-43E7-8C8F-93DD41830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9" name="Grafik 8" descr="Ein Bild, das Sofa, Wand, drinnen, sitzend enthält.&#10;&#10;Automatisch generierte Beschreibung">
            <a:extLst>
              <a:ext uri="{FF2B5EF4-FFF2-40B4-BE49-F238E27FC236}">
                <a16:creationId xmlns:a16="http://schemas.microsoft.com/office/drawing/2014/main" id="{81B21FC9-12FA-4604-8FCA-25290519A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42" y="1493506"/>
            <a:ext cx="2205197" cy="1234910"/>
          </a:xfrm>
          <a:prstGeom prst="rect">
            <a:avLst/>
          </a:prstGeom>
        </p:spPr>
      </p:pic>
      <p:pic>
        <p:nvPicPr>
          <p:cNvPr id="2052" name="Picture 4" descr="Bildergebnis für sport im park stuttgart">
            <a:extLst>
              <a:ext uri="{FF2B5EF4-FFF2-40B4-BE49-F238E27FC236}">
                <a16:creationId xmlns:a16="http://schemas.microsoft.com/office/drawing/2014/main" id="{5D2F3287-48B6-49AA-AEC7-C7512812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41" y="2947144"/>
            <a:ext cx="2205197" cy="14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ür Lets putz">
            <a:extLst>
              <a:ext uri="{FF2B5EF4-FFF2-40B4-BE49-F238E27FC236}">
                <a16:creationId xmlns:a16="http://schemas.microsoft.com/office/drawing/2014/main" id="{5AF21E16-9109-45CD-9BF8-338DF4CE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60" y="4607176"/>
            <a:ext cx="2205197" cy="14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21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How to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get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started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… 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84784"/>
            <a:ext cx="8224310" cy="4581128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75" y="6230496"/>
            <a:ext cx="2190886" cy="473947"/>
          </a:xfrm>
          <a:prstGeom prst="rect">
            <a:avLst/>
          </a:prstGeom>
        </p:spPr>
      </p:pic>
      <p:graphicFrame>
        <p:nvGraphicFramePr>
          <p:cNvPr id="7" name="Inhaltsplatzhalter 4">
            <a:extLst>
              <a:ext uri="{FF2B5EF4-FFF2-40B4-BE49-F238E27FC236}">
                <a16:creationId xmlns:a16="http://schemas.microsoft.com/office/drawing/2014/main" id="{A2233C80-9862-4F50-89D5-0D6BD33F2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027471"/>
              </p:ext>
            </p:extLst>
          </p:nvPr>
        </p:nvGraphicFramePr>
        <p:xfrm>
          <a:off x="838200" y="1460495"/>
          <a:ext cx="7694240" cy="471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Grafik 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A73CCE89-A6B7-4303-B496-B4759A3CE0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88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112513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Diversity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&amp; Senior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b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Conclusion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83" y="1484784"/>
            <a:ext cx="7952071" cy="4581128"/>
          </a:xfrm>
        </p:spPr>
        <p:txBody>
          <a:bodyPr>
            <a:normAutofit lnSpcReduction="10000"/>
          </a:bodyPr>
          <a:lstStyle/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True European potential for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seniors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needs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be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empowered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and better used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Senior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needs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get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on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political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agenda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Senior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for social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integration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in diverse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societies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helps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foster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social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peace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, inclusion and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democratic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progress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Social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integration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active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citizenship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are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basics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for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functional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European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democracies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b="1">
                <a:solidFill>
                  <a:schemeClr val="tx1"/>
                </a:solidFill>
                <a:latin typeface="Calibri" pitchFamily="34" charset="0"/>
              </a:rPr>
              <a:t>stability</a:t>
            </a:r>
            <a:endParaRPr lang="lt-LT" b="1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056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D6E67C7A-03C5-43E7-8C8F-93DD41830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01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112513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83" y="1484784"/>
            <a:ext cx="7952071" cy="4581128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de-DE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de-DE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de-DE" i="1" dirty="0">
              <a:solidFill>
                <a:srgbClr val="FF0000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D6E67C7A-03C5-43E7-8C8F-93DD41830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2E55107-B0C6-48CA-82BB-E1308CB66719}"/>
              </a:ext>
            </a:extLst>
          </p:cNvPr>
          <p:cNvSpPr/>
          <p:nvPr/>
        </p:nvSpPr>
        <p:spPr>
          <a:xfrm>
            <a:off x="1331640" y="2967335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Thank you very </a:t>
            </a:r>
            <a:r>
              <a:rPr lang="de-DE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much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 for </a:t>
            </a:r>
            <a:r>
              <a:rPr lang="de-DE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listening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!</a:t>
            </a:r>
            <a:endParaRPr lang="de-DE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17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History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of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4" y="1484784"/>
            <a:ext cx="8815621" cy="4896544"/>
          </a:xfrm>
        </p:spPr>
        <p:txBody>
          <a:bodyPr>
            <a:normAutofit/>
          </a:bodyPr>
          <a:lstStyle/>
          <a:p>
            <a:pPr marL="180975" indent="-180975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Ancient Roman culture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: </a:t>
            </a:r>
            <a:br>
              <a:rPr lang="en-US" sz="22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en-US" sz="2200" i="1" dirty="0" err="1">
                <a:solidFill>
                  <a:schemeClr val="tx1"/>
                </a:solidFill>
                <a:latin typeface="Calibri" pitchFamily="34" charset="0"/>
              </a:rPr>
              <a:t>voluntare</a:t>
            </a:r>
            <a:r>
              <a:rPr lang="en-US" sz="2200" i="1" dirty="0">
                <a:solidFill>
                  <a:schemeClr val="tx1"/>
                </a:solidFill>
                <a:latin typeface="Calibri" pitchFamily="34" charset="0"/>
              </a:rPr>
              <a:t> 	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= to wish, to desire</a:t>
            </a:r>
            <a:br>
              <a:rPr lang="en-US" sz="22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en-US" sz="2200" i="1" dirty="0" err="1">
                <a:solidFill>
                  <a:schemeClr val="tx1"/>
                </a:solidFill>
                <a:latin typeface="Calibri" pitchFamily="34" charset="0"/>
              </a:rPr>
              <a:t>voluntarius</a:t>
            </a:r>
            <a:r>
              <a:rPr lang="en-US" sz="2200" i="1" dirty="0">
                <a:solidFill>
                  <a:schemeClr val="tx1"/>
                </a:solidFill>
                <a:latin typeface="Calibri" pitchFamily="34" charset="0"/>
              </a:rPr>
              <a:t> 	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= on your own, by your own, by own desire(for free)</a:t>
            </a:r>
            <a:br>
              <a:rPr lang="en-US" sz="22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en-US" sz="2200" i="1" dirty="0">
                <a:solidFill>
                  <a:schemeClr val="tx1"/>
                </a:solidFill>
                <a:latin typeface="Calibri" pitchFamily="34" charset="0"/>
              </a:rPr>
              <a:t>res publica 	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= “things” of “public (people)” with a common interest</a:t>
            </a:r>
            <a:br>
              <a:rPr lang="en-US" sz="22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		= idea to “serve” a common / community interest</a:t>
            </a:r>
            <a:br>
              <a:rPr lang="en-US" sz="22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		= community interest &amp; idea of “the good citizen”</a:t>
            </a:r>
            <a:br>
              <a:rPr lang="en-US" sz="22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		= role of citizen as an “active citizen”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1CB0106-B9E9-4896-AB1B-37753E6E9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2EAB42D-E9CF-4810-B7FE-245D0DAA3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5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History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of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4" y="1484784"/>
            <a:ext cx="8815621" cy="4896544"/>
          </a:xfrm>
        </p:spPr>
        <p:txBody>
          <a:bodyPr>
            <a:normAutofit fontScale="92500"/>
          </a:bodyPr>
          <a:lstStyle/>
          <a:p>
            <a:pPr marL="180975" indent="-180975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16</a:t>
            </a:r>
            <a:r>
              <a:rPr lang="en-US" sz="2200" b="1" baseline="30000" dirty="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 / 17</a:t>
            </a:r>
            <a:r>
              <a:rPr lang="en-US" sz="2200" b="1" baseline="30000" dirty="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 century:</a:t>
            </a:r>
            <a:br>
              <a:rPr lang="en-US" sz="22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</a:rPr>
              <a:t>The word </a:t>
            </a:r>
            <a:r>
              <a:rPr lang="en-US" sz="2000" b="1" i="1" dirty="0">
                <a:solidFill>
                  <a:schemeClr val="tx1"/>
                </a:solidFill>
              </a:rPr>
              <a:t>volunteering</a:t>
            </a:r>
            <a:r>
              <a:rPr lang="en-US" sz="2000" dirty="0">
                <a:solidFill>
                  <a:schemeClr val="tx1"/>
                </a:solidFill>
              </a:rPr>
              <a:t> has in some countries a still predominantly military meaning, however coinciding with the phrase </a:t>
            </a:r>
            <a:r>
              <a:rPr lang="en-US" sz="2000" b="1" i="1" dirty="0">
                <a:solidFill>
                  <a:schemeClr val="tx1"/>
                </a:solidFill>
              </a:rPr>
              <a:t>community se</a:t>
            </a:r>
            <a:r>
              <a:rPr lang="en-US" sz="2000" i="1" dirty="0">
                <a:solidFill>
                  <a:schemeClr val="tx1"/>
                </a:solidFill>
              </a:rPr>
              <a:t>rvice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80975" indent="-180975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19</a:t>
            </a:r>
            <a:r>
              <a:rPr lang="en-US" sz="2200" b="1" baseline="30000" dirty="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 century:</a:t>
            </a:r>
            <a:br>
              <a:rPr lang="en-US" sz="22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en-US" sz="2000" dirty="0">
                <a:solidFill>
                  <a:schemeClr val="tx1"/>
                </a:solidFill>
              </a:rPr>
              <a:t>In America and Central Europe, people became aware of the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disadvantaged and realized the cause for movement against slavery.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Younger people started helping the needy in their communities. In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1851, the first YMCA in the United States was started.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In Europe and US, the Protestant Church defined “Volunteering” as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way to please God (religious connotation to “help the poor”)</a:t>
            </a:r>
            <a:endParaRPr lang="lt-LT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75" y="6230496"/>
            <a:ext cx="2190886" cy="473947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1CB0106-B9E9-4896-AB1B-37753E6E95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0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History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of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4" y="1484784"/>
            <a:ext cx="6799397" cy="4896544"/>
          </a:xfrm>
        </p:spPr>
        <p:txBody>
          <a:bodyPr>
            <a:normAutofit fontScale="92500" lnSpcReduction="20000"/>
          </a:bodyPr>
          <a:lstStyle/>
          <a:p>
            <a:pPr marL="180975" indent="-180975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1859: International Red Cross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(Henry Dunant, after Battle of Solferino)</a:t>
            </a:r>
            <a:br>
              <a:rPr lang="en-US" sz="22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900" dirty="0">
                <a:solidFill>
                  <a:schemeClr val="tx1"/>
                </a:solidFill>
              </a:rPr>
              <a:t>- (During the American Civil War, women volunteered their time to sew supplies for the soldiers and the "Angel of the Battlefield" Clara Barton and a team of volunteers began providing aid to servicemen.)</a:t>
            </a:r>
            <a:endParaRPr lang="en-US" sz="1900" dirty="0">
              <a:solidFill>
                <a:schemeClr val="tx1"/>
              </a:solidFill>
              <a:latin typeface="Calibri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20</a:t>
            </a:r>
            <a:r>
              <a:rPr lang="en-US" sz="2200" b="1" baseline="30000" dirty="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US" sz="2200" b="1" dirty="0">
                <a:solidFill>
                  <a:schemeClr val="tx1"/>
                </a:solidFill>
                <a:latin typeface="Calibri" pitchFamily="34" charset="0"/>
              </a:rPr>
              <a:t> century:</a:t>
            </a:r>
          </a:p>
          <a:p>
            <a:pPr marL="523875">
              <a:lnSpc>
                <a:spcPct val="150000"/>
              </a:lnSpc>
              <a:buClr>
                <a:schemeClr val="tx1"/>
              </a:buClr>
              <a:buSzPct val="80000"/>
              <a:buFontTx/>
              <a:buChar char="-"/>
              <a:defRPr/>
            </a:pPr>
            <a:r>
              <a:rPr lang="en-US" sz="2200" dirty="0">
                <a:solidFill>
                  <a:schemeClr val="tx1"/>
                </a:solidFill>
              </a:rPr>
              <a:t>In the first few decades of the 20th century, several volunteer organizations were founded, including the Rotary International and Lions Clubs International.</a:t>
            </a:r>
          </a:p>
          <a:p>
            <a:pPr marL="523875">
              <a:lnSpc>
                <a:spcPct val="150000"/>
              </a:lnSpc>
              <a:buClr>
                <a:schemeClr val="tx1"/>
              </a:buClr>
              <a:buSzPct val="80000"/>
              <a:buFontTx/>
              <a:buChar char="-"/>
              <a:defRPr/>
            </a:pPr>
            <a:r>
              <a:rPr lang="en-US" sz="2200" dirty="0">
                <a:solidFill>
                  <a:schemeClr val="tx1"/>
                </a:solidFill>
              </a:rPr>
              <a:t>1920ies: Welfare programs &amp; Volunteering 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27" y="6381328"/>
            <a:ext cx="2190886" cy="473947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1CB0106-B9E9-4896-AB1B-37753E6E95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6" name="Grafik 5" descr="Ein Bild, das Mann, draußen, Person, schwarz enthält.&#10;&#10;Automatisch generierte Beschreibung">
            <a:extLst>
              <a:ext uri="{FF2B5EF4-FFF2-40B4-BE49-F238E27FC236}">
                <a16:creationId xmlns:a16="http://schemas.microsoft.com/office/drawing/2014/main" id="{B280C52A-A43A-44C1-8B25-39E3F9C01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56184"/>
            <a:ext cx="18288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History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of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5" y="980727"/>
            <a:ext cx="8923125" cy="5496897"/>
          </a:xfrm>
        </p:spPr>
        <p:txBody>
          <a:bodyPr>
            <a:normAutofit fontScale="70000" lnSpcReduction="20000"/>
          </a:bodyPr>
          <a:lstStyle/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As of 1945:</a:t>
            </a:r>
            <a:br>
              <a:rPr lang="de-DE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as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„Service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learning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“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Institutional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Skills-based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International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reconciliation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)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Youth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defRPr/>
            </a:pPr>
            <a:r>
              <a:rPr lang="de-DE" b="1" dirty="0">
                <a:solidFill>
                  <a:schemeClr val="tx1"/>
                </a:solidFill>
                <a:latin typeface="Calibri" pitchFamily="34" charset="0"/>
              </a:rPr>
              <a:t>European Union Programme for </a:t>
            </a:r>
            <a:r>
              <a:rPr lang="de-DE" b="1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br>
              <a:rPr lang="de-DE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lifelong-learning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development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work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Environmental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Corporate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(global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compact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)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schools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Community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neighborhood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sports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, care, etc.)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Volunteering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for European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integration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/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later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for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migrant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itchFamily="34" charset="0"/>
              </a:rPr>
              <a:t>integration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de-DE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  (1989 „Youth for Europe“)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0251"/>
            <a:ext cx="2190886" cy="473947"/>
          </a:xfrm>
          <a:prstGeom prst="rect">
            <a:avLst/>
          </a:prstGeom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1CB0106-B9E9-4896-AB1B-37753E6E95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6" name="Grafik 5" descr="Ein Bild, das Baum, draußen, Person, Frau enthält.&#10;&#10;Automatisch generierte Beschreibung">
            <a:extLst>
              <a:ext uri="{FF2B5EF4-FFF2-40B4-BE49-F238E27FC236}">
                <a16:creationId xmlns:a16="http://schemas.microsoft.com/office/drawing/2014/main" id="{42D430D3-9FC6-40C0-8203-14BD651A3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699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3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0920"/>
            <a:ext cx="8774732" cy="71342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Volunteering</a:t>
            </a:r>
            <a:r>
              <a:rPr lang="de-DE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 Europe </a:t>
            </a:r>
            <a:r>
              <a:rPr lang="de-DE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today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84784"/>
            <a:ext cx="8496944" cy="458112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Eurobarometer survey published in April 2015, revealed that the most common areas for volunteering are 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charity, humanitarian and development a</a:t>
            </a:r>
            <a:r>
              <a:rPr lang="en-US" sz="2000" dirty="0">
                <a:solidFill>
                  <a:schemeClr val="tx1"/>
                </a:solidFill>
              </a:rPr>
              <a:t>id (44 %);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education, training or sport </a:t>
            </a:r>
            <a:r>
              <a:rPr lang="en-US" sz="2000" dirty="0">
                <a:solidFill>
                  <a:schemeClr val="tx1"/>
                </a:solidFill>
              </a:rPr>
              <a:t>(40 %),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and culture or art (15 %).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Their activities are usually aimed at a </a:t>
            </a:r>
            <a:r>
              <a:rPr lang="en-US" sz="2000" b="1" dirty="0">
                <a:solidFill>
                  <a:schemeClr val="tx1"/>
                </a:solidFill>
              </a:rPr>
              <a:t>local community </a:t>
            </a:r>
            <a:r>
              <a:rPr lang="en-US" sz="2000" dirty="0">
                <a:solidFill>
                  <a:schemeClr val="tx1"/>
                </a:solidFill>
              </a:rPr>
              <a:t>(66 %) or the volunteer’s country as a whole (27 %). 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(Cross-border volunteering remains modest, with only 7 % of activities being aimed at another EU country, and 11 % at other parts of the world.)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3D601BB1-CE4D-424B-A0A9-AE7F7A942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41" y="6453336"/>
            <a:ext cx="1774359" cy="4024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FCD76ED-C139-43E7-9B19-FDAD744CE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01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4E5C86CAC27C43A37A24508A907EAD" ma:contentTypeVersion="11" ma:contentTypeDescription="Ein neues Dokument erstellen." ma:contentTypeScope="" ma:versionID="955a4a345fd60cb7ac23445e907cabd1">
  <xsd:schema xmlns:xsd="http://www.w3.org/2001/XMLSchema" xmlns:xs="http://www.w3.org/2001/XMLSchema" xmlns:p="http://schemas.microsoft.com/office/2006/metadata/properties" xmlns:ns3="f587926f-a2fa-42eb-83b6-f290baf6725b" xmlns:ns4="f1bdab06-e34e-4c6d-858e-22215413b09a" targetNamespace="http://schemas.microsoft.com/office/2006/metadata/properties" ma:root="true" ma:fieldsID="bb0dc373e633a8dd5649f857dd3ee601" ns3:_="" ns4:_="">
    <xsd:import namespace="f587926f-a2fa-42eb-83b6-f290baf6725b"/>
    <xsd:import namespace="f1bdab06-e34e-4c6d-858e-22215413b0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3:SharedWithDetails" minOccurs="0"/>
                <xsd:element ref="ns3:SharingHintHash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7926f-a2fa-42eb-83b6-f290baf672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dab06-e34e-4c6d-858e-22215413b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514254-338C-4EC0-8DA7-631157B05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7926f-a2fa-42eb-83b6-f290baf6725b"/>
    <ds:schemaRef ds:uri="f1bdab06-e34e-4c6d-858e-22215413b0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BC09B5-C7DF-4878-9EBC-6B12146FF1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F211A3-BA69-4D0F-8EE1-9E4ACDCEB386}">
  <ds:schemaRefs>
    <ds:schemaRef ds:uri="http://purl.org/dc/elements/1.1/"/>
    <ds:schemaRef ds:uri="f1bdab06-e34e-4c6d-858e-22215413b09a"/>
    <ds:schemaRef ds:uri="http://schemas.openxmlformats.org/package/2006/metadata/core-properties"/>
    <ds:schemaRef ds:uri="http://purl.org/dc/terms/"/>
    <ds:schemaRef ds:uri="f587926f-a2fa-42eb-83b6-f290baf6725b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1283</Words>
  <Application>Microsoft Office PowerPoint</Application>
  <PresentationFormat>Bildschirmpräsentation (4:3)</PresentationFormat>
  <Paragraphs>252</Paragraphs>
  <Slides>44</Slides>
  <Notes>41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Courier New</vt:lpstr>
      <vt:lpstr>Palatino Linotype</vt:lpstr>
      <vt:lpstr>Wingdings</vt:lpstr>
      <vt:lpstr>Executive</vt:lpstr>
      <vt:lpstr>     Senior Volunteer for Migrant Integration</vt:lpstr>
      <vt:lpstr>What is „volunteering“</vt:lpstr>
      <vt:lpstr>What is „volunteering“</vt:lpstr>
      <vt:lpstr>What is „volunteering“</vt:lpstr>
      <vt:lpstr>History of volunteering</vt:lpstr>
      <vt:lpstr>History of volunteering</vt:lpstr>
      <vt:lpstr>History of volunteering</vt:lpstr>
      <vt:lpstr>History of volunteering</vt:lpstr>
      <vt:lpstr>Volunteering in Europe today</vt:lpstr>
      <vt:lpstr>Volunteering in Europe today</vt:lpstr>
      <vt:lpstr>Volunteering in Europe today</vt:lpstr>
      <vt:lpstr>Volunteering in Europe today</vt:lpstr>
      <vt:lpstr>Volunteering in Europe today</vt:lpstr>
      <vt:lpstr>Volunteering in Europe today</vt:lpstr>
      <vt:lpstr>Volunteering in Europe today</vt:lpstr>
      <vt:lpstr>Volunteering in Europe today</vt:lpstr>
      <vt:lpstr>Volunteering in Europe today</vt:lpstr>
      <vt:lpstr>Volunteering in Europe today</vt:lpstr>
      <vt:lpstr>  Volunteering in Europe today Time used for volunteering</vt:lpstr>
      <vt:lpstr>  Volunteering in Europe today -  a „weekend duty“ ?</vt:lpstr>
      <vt:lpstr>  Volunteering in Europe today -  not part of everyone‘s culture?</vt:lpstr>
      <vt:lpstr>Today‘s idea of volunteering</vt:lpstr>
      <vt:lpstr>Today‘s idea of volunteering - Age</vt:lpstr>
      <vt:lpstr>Today‘s idea of volunteering - Gender</vt:lpstr>
      <vt:lpstr>Seniors and volunteering</vt:lpstr>
      <vt:lpstr>Seniors and volunteering</vt:lpstr>
      <vt:lpstr>Seniors and volunteering</vt:lpstr>
      <vt:lpstr>Europe and diversity</vt:lpstr>
      <vt:lpstr>Europe and diversity</vt:lpstr>
      <vt:lpstr>Europe and diversity</vt:lpstr>
      <vt:lpstr>Stuttgart and diversity</vt:lpstr>
      <vt:lpstr>ifa (Institut für Auslandsbeziehungen) as an example</vt:lpstr>
      <vt:lpstr>Our topics</vt:lpstr>
      <vt:lpstr>Competence Centre for Culture and Foreign Policy</vt:lpstr>
      <vt:lpstr>Visual Arts – A Global Language</vt:lpstr>
      <vt:lpstr>ifa Akademie</vt:lpstr>
      <vt:lpstr>Migration and Culture</vt:lpstr>
      <vt:lpstr>Strengthening intercultural mediators</vt:lpstr>
      <vt:lpstr>Diversity &amp; Senior Volunteering Samples of good practice</vt:lpstr>
      <vt:lpstr>Diversity &amp; Senior Volunteering Samples of good practice</vt:lpstr>
      <vt:lpstr>Diversity &amp; Senior Volunteering Samples of good practice</vt:lpstr>
      <vt:lpstr>How to get started… </vt:lpstr>
      <vt:lpstr>Diversity &amp; Senior Volunteering Conclusion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Tales@home</dc:title>
  <dc:creator>Daiva</dc:creator>
  <cp:lastModifiedBy>Martin Kilgus</cp:lastModifiedBy>
  <cp:revision>113</cp:revision>
  <cp:lastPrinted>2019-09-09T18:11:39Z</cp:lastPrinted>
  <dcterms:created xsi:type="dcterms:W3CDTF">2016-10-05T08:47:54Z</dcterms:created>
  <dcterms:modified xsi:type="dcterms:W3CDTF">2019-09-12T06:55:50Z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0x010100D44E5C86CAC27C43A37A24508A907EAD</vt:lpwstr>
  </property>
</Properties>
</file>